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687" r:id="rId2"/>
  </p:sldMasterIdLst>
  <p:notesMasterIdLst>
    <p:notesMasterId r:id="rId24"/>
  </p:notesMasterIdLst>
  <p:sldIdLst>
    <p:sldId id="256" r:id="rId3"/>
    <p:sldId id="257" r:id="rId4"/>
    <p:sldId id="282" r:id="rId5"/>
    <p:sldId id="273" r:id="rId6"/>
    <p:sldId id="266" r:id="rId7"/>
    <p:sldId id="326" r:id="rId8"/>
    <p:sldId id="309" r:id="rId9"/>
    <p:sldId id="322" r:id="rId10"/>
    <p:sldId id="310" r:id="rId11"/>
    <p:sldId id="317" r:id="rId12"/>
    <p:sldId id="312" r:id="rId13"/>
    <p:sldId id="313" r:id="rId14"/>
    <p:sldId id="314" r:id="rId15"/>
    <p:sldId id="267" r:id="rId16"/>
    <p:sldId id="327" r:id="rId17"/>
    <p:sldId id="328" r:id="rId18"/>
    <p:sldId id="287" r:id="rId19"/>
    <p:sldId id="325" r:id="rId20"/>
    <p:sldId id="272" r:id="rId21"/>
    <p:sldId id="281" r:id="rId22"/>
    <p:sldId id="321" r:id="rId23"/>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Tahoma" panose="020B0604030504040204" pitchFamily="34" charset="0"/>
        <a:ea typeface="+mn-ea"/>
        <a:cs typeface="Times New Roman" panose="02020603050405020304" pitchFamily="18" charset="0"/>
      </a:defRPr>
    </a:lvl1pPr>
    <a:lvl2pPr marL="457200" algn="l" rtl="0" fontAlgn="base">
      <a:spcBef>
        <a:spcPct val="0"/>
      </a:spcBef>
      <a:spcAft>
        <a:spcPct val="0"/>
      </a:spcAft>
      <a:defRPr kern="1200">
        <a:solidFill>
          <a:schemeClr val="tx1"/>
        </a:solidFill>
        <a:latin typeface="Tahoma" panose="020B0604030504040204" pitchFamily="34" charset="0"/>
        <a:ea typeface="+mn-ea"/>
        <a:cs typeface="Times New Roman" panose="02020603050405020304" pitchFamily="18" charset="0"/>
      </a:defRPr>
    </a:lvl2pPr>
    <a:lvl3pPr marL="914400" algn="l" rtl="0" fontAlgn="base">
      <a:spcBef>
        <a:spcPct val="0"/>
      </a:spcBef>
      <a:spcAft>
        <a:spcPct val="0"/>
      </a:spcAft>
      <a:defRPr kern="1200">
        <a:solidFill>
          <a:schemeClr val="tx1"/>
        </a:solidFill>
        <a:latin typeface="Tahoma" panose="020B0604030504040204" pitchFamily="34" charset="0"/>
        <a:ea typeface="+mn-ea"/>
        <a:cs typeface="Times New Roman" panose="02020603050405020304" pitchFamily="18" charset="0"/>
      </a:defRPr>
    </a:lvl3pPr>
    <a:lvl4pPr marL="1371600" algn="l" rtl="0" fontAlgn="base">
      <a:spcBef>
        <a:spcPct val="0"/>
      </a:spcBef>
      <a:spcAft>
        <a:spcPct val="0"/>
      </a:spcAft>
      <a:defRPr kern="1200">
        <a:solidFill>
          <a:schemeClr val="tx1"/>
        </a:solidFill>
        <a:latin typeface="Tahoma" panose="020B0604030504040204" pitchFamily="34" charset="0"/>
        <a:ea typeface="+mn-ea"/>
        <a:cs typeface="Times New Roman" panose="02020603050405020304" pitchFamily="18" charset="0"/>
      </a:defRPr>
    </a:lvl4pPr>
    <a:lvl5pPr marL="1828800" algn="l" rtl="0" fontAlgn="base">
      <a:spcBef>
        <a:spcPct val="0"/>
      </a:spcBef>
      <a:spcAft>
        <a:spcPct val="0"/>
      </a:spcAft>
      <a:defRPr kern="1200">
        <a:solidFill>
          <a:schemeClr val="tx1"/>
        </a:solidFill>
        <a:latin typeface="Tahoma" panose="020B0604030504040204" pitchFamily="34" charset="0"/>
        <a:ea typeface="+mn-ea"/>
        <a:cs typeface="Times New Roman" panose="02020603050405020304" pitchFamily="18" charset="0"/>
      </a:defRPr>
    </a:lvl5pPr>
    <a:lvl6pPr marL="2286000" algn="l" defTabSz="914400" rtl="0" eaLnBrk="1" latinLnBrk="0" hangingPunct="1">
      <a:defRPr kern="1200">
        <a:solidFill>
          <a:schemeClr val="tx1"/>
        </a:solidFill>
        <a:latin typeface="Tahoma" panose="020B0604030504040204" pitchFamily="34" charset="0"/>
        <a:ea typeface="+mn-ea"/>
        <a:cs typeface="Times New Roman" panose="02020603050405020304" pitchFamily="18" charset="0"/>
      </a:defRPr>
    </a:lvl6pPr>
    <a:lvl7pPr marL="2743200" algn="l" defTabSz="914400" rtl="0" eaLnBrk="1" latinLnBrk="0" hangingPunct="1">
      <a:defRPr kern="1200">
        <a:solidFill>
          <a:schemeClr val="tx1"/>
        </a:solidFill>
        <a:latin typeface="Tahoma" panose="020B0604030504040204" pitchFamily="34" charset="0"/>
        <a:ea typeface="+mn-ea"/>
        <a:cs typeface="Times New Roman" panose="02020603050405020304" pitchFamily="18" charset="0"/>
      </a:defRPr>
    </a:lvl7pPr>
    <a:lvl8pPr marL="3200400" algn="l" defTabSz="914400" rtl="0" eaLnBrk="1" latinLnBrk="0" hangingPunct="1">
      <a:defRPr kern="1200">
        <a:solidFill>
          <a:schemeClr val="tx1"/>
        </a:solidFill>
        <a:latin typeface="Tahoma" panose="020B0604030504040204" pitchFamily="34" charset="0"/>
        <a:ea typeface="+mn-ea"/>
        <a:cs typeface="Times New Roman" panose="02020603050405020304" pitchFamily="18" charset="0"/>
      </a:defRPr>
    </a:lvl8pPr>
    <a:lvl9pPr marL="3657600" algn="l" defTabSz="914400" rtl="0" eaLnBrk="1" latinLnBrk="0" hangingPunct="1">
      <a:defRPr kern="1200">
        <a:solidFill>
          <a:schemeClr val="tx1"/>
        </a:solidFill>
        <a:latin typeface="Tahoma" panose="020B0604030504040204" pitchFamily="34"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5" autoAdjust="0"/>
    <p:restoredTop sz="94533" autoAdjust="0"/>
  </p:normalViewPr>
  <p:slideViewPr>
    <p:cSldViewPr snapToGrid="0">
      <p:cViewPr varScale="1">
        <p:scale>
          <a:sx n="76" d="100"/>
          <a:sy n="76" d="100"/>
        </p:scale>
        <p:origin x="126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0" hangingPunct="0">
              <a:defRPr sz="1200"/>
            </a:lvl1pPr>
          </a:lstStyle>
          <a:p>
            <a:pPr>
              <a:defRPr/>
            </a:pPr>
            <a:fld id="{8062DA34-ACF4-41E7-A389-46123BE6AFF4}" type="datetimeFigureOut">
              <a:rPr lang="en-US"/>
              <a:pPr>
                <a:defRPr/>
              </a:pPr>
              <a:t>2/26/2014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0" hangingPunct="0">
              <a:defRPr sz="1200"/>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vl1pPr>
          </a:lstStyle>
          <a:p>
            <a:fld id="{3E15C176-A4C1-4730-A2D5-31E31626952D}" type="slidenum">
              <a:rPr lang="en-US"/>
              <a:pPr/>
              <a:t>‹#›</a:t>
            </a:fld>
            <a:endParaRPr lang="en-US" dirty="0"/>
          </a:p>
        </p:txBody>
      </p:sp>
    </p:spTree>
    <p:extLst>
      <p:ext uri="{BB962C8B-B14F-4D97-AF65-F5344CB8AC3E}">
        <p14:creationId xmlns:p14="http://schemas.microsoft.com/office/powerpoint/2010/main" val="26606437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fld id="{723C17E8-52E2-483E-94FA-11FDA7FC4DFB}" type="slidenum">
              <a:rPr lang="en-US"/>
              <a:pPr/>
              <a:t>1</a:t>
            </a:fld>
            <a:endParaRPr lang="en-US" dirty="0"/>
          </a:p>
        </p:txBody>
      </p:sp>
    </p:spTree>
    <p:extLst>
      <p:ext uri="{BB962C8B-B14F-4D97-AF65-F5344CB8AC3E}">
        <p14:creationId xmlns:p14="http://schemas.microsoft.com/office/powerpoint/2010/main" val="3990095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fld id="{09F3EBA1-B63B-4C5D-BA1E-543A2A54079D}" type="slidenum">
              <a:rPr lang="en-US"/>
              <a:pPr/>
              <a:t>2</a:t>
            </a:fld>
            <a:endParaRPr lang="en-US" dirty="0"/>
          </a:p>
        </p:txBody>
      </p:sp>
    </p:spTree>
    <p:extLst>
      <p:ext uri="{BB962C8B-B14F-4D97-AF65-F5344CB8AC3E}">
        <p14:creationId xmlns:p14="http://schemas.microsoft.com/office/powerpoint/2010/main" val="4215218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Per the DCA by-laws, following are definitions of the structure:</a:t>
            </a:r>
          </a:p>
          <a:p>
            <a:r>
              <a:rPr lang="en-US" dirty="0" smtClean="0"/>
              <a:t>	Member – anyone residing in Dunrobin, as defined by the boundaries of the City of Ottawa map  </a:t>
            </a:r>
          </a:p>
          <a:p>
            <a:r>
              <a:rPr lang="en-US" dirty="0" smtClean="0"/>
              <a:t>	Members are free to attend any meeting but do not have any votes.  Only directors can vote.</a:t>
            </a:r>
          </a:p>
          <a:p>
            <a:r>
              <a:rPr lang="en-US" dirty="0" smtClean="0"/>
              <a:t>Membership fees:  At this time, we do not have any membership fees.</a:t>
            </a:r>
          </a:p>
          <a:p>
            <a:r>
              <a:rPr lang="en-US" dirty="0" smtClean="0"/>
              <a:t>Directors are voted positions, elections for which are held at the AGM.  The term is two years.  Once directors have been decided, the EXEC/Officer positions are then determined for a one year period.</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fld id="{1103F9B6-B61B-47D5-8C9F-DD14E7C4A41A}" type="slidenum">
              <a:rPr lang="en-US"/>
              <a:pPr/>
              <a:t>3</a:t>
            </a:fld>
            <a:endParaRPr lang="en-US" dirty="0"/>
          </a:p>
        </p:txBody>
      </p:sp>
    </p:spTree>
    <p:extLst>
      <p:ext uri="{BB962C8B-B14F-4D97-AF65-F5344CB8AC3E}">
        <p14:creationId xmlns:p14="http://schemas.microsoft.com/office/powerpoint/2010/main" val="143478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77500" lnSpcReduction="20000"/>
          </a:bodyPr>
          <a:lstStyle/>
          <a:p>
            <a:pPr>
              <a:defRPr/>
            </a:pPr>
            <a:r>
              <a:rPr lang="en-CA" dirty="0" smtClean="0"/>
              <a:t>BBQs:</a:t>
            </a:r>
          </a:p>
          <a:p>
            <a:pPr>
              <a:defRPr/>
            </a:pPr>
            <a:r>
              <a:rPr lang="en-CA" dirty="0" smtClean="0"/>
              <a:t>It has been a tradition for the DCA members to organize and run the end of season BBQs for outdoor hockey (early March), Softball (end of June) and micro soccer (mid July).  Due to the small number of DCA members (7 directors), it was suggested that the Convenor of the particular sport solicit volunteers during the season of the sport, and get the parents to run the BBQ.  This is one way to slowly entice people into volunteering on a more regular basis</a:t>
            </a:r>
          </a:p>
          <a:p>
            <a:pPr>
              <a:defRPr/>
            </a:pPr>
            <a:endParaRPr lang="en-CA" dirty="0" smtClean="0"/>
          </a:p>
          <a:p>
            <a:pPr>
              <a:defRPr/>
            </a:pPr>
            <a:r>
              <a:rPr lang="en-CA" dirty="0" smtClean="0"/>
              <a:t>Euchre:</a:t>
            </a:r>
          </a:p>
          <a:p>
            <a:pPr>
              <a:defRPr/>
            </a:pPr>
            <a:r>
              <a:rPr lang="en-CA" dirty="0" smtClean="0"/>
              <a:t>Euchre attendance has been dwindling with on average 8 people in attendance each Friday.  An end of season potluck was held, with each participant bringing something.  The Euchre coordinator, Gillian Armitage, is to be thanked once again for keeping this event going, , ,one of the few events DCA hosts for seniors</a:t>
            </a:r>
          </a:p>
          <a:p>
            <a:pPr>
              <a:defRPr/>
            </a:pPr>
            <a:endParaRPr lang="en-CA" dirty="0" smtClean="0"/>
          </a:p>
          <a:p>
            <a:pPr>
              <a:defRPr/>
            </a:pPr>
            <a:r>
              <a:rPr lang="en-CA" dirty="0" smtClean="0"/>
              <a:t>Fibre Guild:</a:t>
            </a:r>
          </a:p>
          <a:p>
            <a:pPr>
              <a:defRPr/>
            </a:pPr>
            <a:r>
              <a:rPr lang="en-CA" dirty="0" smtClean="0"/>
              <a:t>The ladies continue to use the centre once per month to get together and do their weaving.  Truthfully, none of the directors has ever attended so we don’t know exactly what they do!  The ladies are all seniors, and we do not charge them for their use of the facility.</a:t>
            </a:r>
          </a:p>
          <a:p>
            <a:pPr>
              <a:defRPr/>
            </a:pPr>
            <a:endParaRPr lang="en-CA" dirty="0" smtClean="0"/>
          </a:p>
          <a:p>
            <a:pPr>
              <a:defRPr/>
            </a:pPr>
            <a:r>
              <a:rPr lang="en-CA" dirty="0" smtClean="0"/>
              <a:t>Playgroup:</a:t>
            </a:r>
          </a:p>
          <a:p>
            <a:pPr>
              <a:defRPr/>
            </a:pPr>
            <a:r>
              <a:rPr lang="en-CA" dirty="0" smtClean="0"/>
              <a:t>The playgroup for autistic children has on average 6 – 8 children plus their parent.  The centre is child friendly and gives them a place to run around and play.  Just as important, it gives the parents an opportunity to socialize with like families and discuss issues related to autism.  There is no charge for the use of the facility for this group.</a:t>
            </a:r>
          </a:p>
          <a:p>
            <a:pPr>
              <a:defRPr/>
            </a:pPr>
            <a:endParaRPr lang="en-CA" dirty="0" smtClean="0"/>
          </a:p>
          <a:p>
            <a:pPr>
              <a:defRPr/>
            </a:pPr>
            <a:r>
              <a:rPr lang="en-CA" dirty="0" smtClean="0"/>
              <a:t>Garage Sale:</a:t>
            </a:r>
          </a:p>
          <a:p>
            <a:pPr>
              <a:defRPr/>
            </a:pPr>
            <a:r>
              <a:rPr lang="en-CA" dirty="0" smtClean="0"/>
              <a:t>The yearly garage sale (held at the same time as the end-of-season Baseball BBQ) was again a success.  There were 6 tables rented ($20 each) and all the goods that were not sold were left behind for the Canada Day garage sale.  </a:t>
            </a:r>
          </a:p>
          <a:p>
            <a:pPr>
              <a:defRPr/>
            </a:pPr>
            <a:endParaRPr lang="en-CA" dirty="0" smtClean="0"/>
          </a:p>
          <a:p>
            <a:pPr>
              <a:defRPr/>
            </a:pPr>
            <a:r>
              <a:rPr lang="en-CA" dirty="0" smtClean="0"/>
              <a:t>Cheo</a:t>
            </a:r>
            <a:r>
              <a:rPr lang="en-CA" dirty="0" smtClean="0"/>
              <a:t>:</a:t>
            </a:r>
          </a:p>
          <a:p>
            <a:pPr>
              <a:defRPr/>
            </a:pPr>
            <a:r>
              <a:rPr lang="en-CA" dirty="0" smtClean="0"/>
              <a:t>The CHEO bike tour had one of its refreshment stops at the DCC.  DCA volunteers assisted with refreshments. There was no charge for this event.</a:t>
            </a:r>
            <a:endParaRPr lang="en-CA" dirty="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fld id="{1EC7FEA3-246B-4C9D-90A0-D4314D596102}" type="slidenum">
              <a:rPr lang="en-US"/>
              <a:pPr/>
              <a:t>4</a:t>
            </a:fld>
            <a:endParaRPr lang="en-US" dirty="0"/>
          </a:p>
        </p:txBody>
      </p:sp>
    </p:spTree>
    <p:extLst>
      <p:ext uri="{BB962C8B-B14F-4D97-AF65-F5344CB8AC3E}">
        <p14:creationId xmlns:p14="http://schemas.microsoft.com/office/powerpoint/2010/main" val="2731419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CA" dirty="0" smtClean="0"/>
              <a:t>See financial</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fld id="{94A13DF2-4551-41F3-B700-E343B87693F2}" type="slidenum">
              <a:rPr lang="en-US"/>
              <a:pPr/>
              <a:t>5</a:t>
            </a:fld>
            <a:endParaRPr lang="en-US" dirty="0"/>
          </a:p>
        </p:txBody>
      </p:sp>
    </p:spTree>
    <p:extLst>
      <p:ext uri="{BB962C8B-B14F-4D97-AF65-F5344CB8AC3E}">
        <p14:creationId xmlns:p14="http://schemas.microsoft.com/office/powerpoint/2010/main" val="3563243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a:p>
            <a:pPr eaLnBrk="1" hangingPunct="1">
              <a:spcBef>
                <a:spcPct val="0"/>
              </a:spcBef>
            </a:pPr>
            <a:endParaRPr lang="en-US" dirty="0"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fld id="{28CB1226-19EC-4F5E-B1C5-2ACB43FC5387}" type="slidenum">
              <a:rPr lang="en-US"/>
              <a:pPr/>
              <a:t>12</a:t>
            </a:fld>
            <a:endParaRPr lang="en-US" dirty="0"/>
          </a:p>
        </p:txBody>
      </p:sp>
    </p:spTree>
    <p:extLst>
      <p:ext uri="{BB962C8B-B14F-4D97-AF65-F5344CB8AC3E}">
        <p14:creationId xmlns:p14="http://schemas.microsoft.com/office/powerpoint/2010/main" val="1478782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lnSpcReduction="20000"/>
          </a:bodyPr>
          <a:lstStyle/>
          <a:p>
            <a:pPr>
              <a:defRPr/>
            </a:pPr>
            <a:r>
              <a:rPr lang="en-CA" dirty="0" smtClean="0"/>
              <a:t>Tom Wilson continued to maintain the ice this year. For the 3</a:t>
            </a:r>
            <a:r>
              <a:rPr lang="en-CA" baseline="30000" dirty="0" smtClean="0"/>
              <a:t>rd</a:t>
            </a:r>
            <a:r>
              <a:rPr lang="en-CA" dirty="0" smtClean="0"/>
              <a:t> time. He was the only one who replied to the tender.</a:t>
            </a:r>
          </a:p>
          <a:p>
            <a:pPr>
              <a:defRPr/>
            </a:pPr>
            <a:r>
              <a:rPr lang="en-CA" dirty="0" smtClean="0"/>
              <a:t>Blaine Gilmer was hired to run the canteen and coordinate the volunteers for the 2</a:t>
            </a:r>
            <a:r>
              <a:rPr lang="en-CA" baseline="30000" dirty="0" smtClean="0"/>
              <a:t>nd</a:t>
            </a:r>
            <a:r>
              <a:rPr lang="en-CA" dirty="0" smtClean="0"/>
              <a:t> year.  As a result of having someone reliable, we have been able to extend the hours.  Blaine had several requests to open earlier on weekdays, so the kids could come over after school.  We now open Mon – Fri at 4 pm.  </a:t>
            </a:r>
          </a:p>
          <a:p>
            <a:pPr>
              <a:defRPr/>
            </a:pPr>
            <a:r>
              <a:rPr lang="en-CA" dirty="0" smtClean="0"/>
              <a:t>We installed a light timer so rink lights could stay on until 10 pm.  Building and shed were both locked at 9pm.  The participants appreciated being able to skate later and didn’t mind the building being closed.  They were older teens who usually had cars to change in.</a:t>
            </a:r>
          </a:p>
          <a:p>
            <a:pPr>
              <a:defRPr/>
            </a:pPr>
            <a:endParaRPr lang="en-CA" dirty="0" smtClean="0"/>
          </a:p>
          <a:p>
            <a:pPr>
              <a:defRPr/>
            </a:pPr>
            <a:endParaRPr lang="en-CA" dirty="0" smtClean="0"/>
          </a:p>
          <a:p>
            <a:pPr>
              <a:defRPr/>
            </a:pPr>
            <a:endParaRPr lang="en-CA" dirty="0" smtClean="0"/>
          </a:p>
          <a:p>
            <a:pPr>
              <a:defRPr/>
            </a:pPr>
            <a:endParaRPr lang="en-CA" dirty="0" smtClean="0"/>
          </a:p>
          <a:p>
            <a:pPr>
              <a:defRPr/>
            </a:pPr>
            <a:r>
              <a:rPr lang="en-CA" dirty="0" smtClean="0"/>
              <a:t>Outdoor hockey enrolment continues to be good (but not strong) with only the 13 – 15 team being short on players.  This year we had 52 kids registered, with 4 teams as follows:</a:t>
            </a:r>
          </a:p>
          <a:p>
            <a:pPr>
              <a:defRPr/>
            </a:pPr>
            <a:r>
              <a:rPr lang="en-CA" dirty="0" smtClean="0"/>
              <a:t>Age group      #</a:t>
            </a:r>
          </a:p>
          <a:p>
            <a:pPr>
              <a:defRPr/>
            </a:pPr>
            <a:r>
              <a:rPr lang="en-CA" dirty="0" smtClean="0"/>
              <a:t>5-7:  	10</a:t>
            </a:r>
          </a:p>
          <a:p>
            <a:pPr>
              <a:defRPr/>
            </a:pPr>
            <a:r>
              <a:rPr lang="en-CA" dirty="0" smtClean="0"/>
              <a:t>8-9:  	11</a:t>
            </a:r>
          </a:p>
          <a:p>
            <a:pPr>
              <a:defRPr/>
            </a:pPr>
            <a:r>
              <a:rPr lang="en-CA" dirty="0" smtClean="0"/>
              <a:t>10 – 12: 	 21 (large team!)</a:t>
            </a:r>
          </a:p>
          <a:p>
            <a:pPr>
              <a:defRPr/>
            </a:pPr>
            <a:r>
              <a:rPr lang="en-CA" dirty="0" smtClean="0"/>
              <a:t>13 – 15: 	 11</a:t>
            </a:r>
          </a:p>
          <a:p>
            <a:pPr>
              <a:defRPr/>
            </a:pPr>
            <a:endParaRPr lang="en-CA" dirty="0" smtClean="0"/>
          </a:p>
          <a:p>
            <a:pPr>
              <a:defRPr/>
            </a:pPr>
            <a:r>
              <a:rPr lang="en-CA" dirty="0" smtClean="0"/>
              <a:t>Corkery</a:t>
            </a:r>
            <a:r>
              <a:rPr lang="en-CA" dirty="0" smtClean="0"/>
              <a:t> did not participate in the league this year.  We played Carp, Constance Bay, and Fitzroy.  The last games were missed due to warm weather. (post AGM update)</a:t>
            </a:r>
          </a:p>
          <a:p>
            <a:pPr>
              <a:defRPr/>
            </a:pPr>
            <a:endParaRPr lang="en-CA" dirty="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fld id="{878A0A60-8159-4AA0-B549-F491FB3C2CDC}" type="slidenum">
              <a:rPr lang="en-US"/>
              <a:pPr/>
              <a:t>14</a:t>
            </a:fld>
            <a:endParaRPr lang="en-US" dirty="0"/>
          </a:p>
        </p:txBody>
      </p:sp>
    </p:spTree>
    <p:extLst>
      <p:ext uri="{BB962C8B-B14F-4D97-AF65-F5344CB8AC3E}">
        <p14:creationId xmlns:p14="http://schemas.microsoft.com/office/powerpoint/2010/main" val="1303108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CA" dirty="0" smtClean="0"/>
              <a:t>Bands were well received and have asked if they can come back next year!</a:t>
            </a:r>
          </a:p>
          <a:p>
            <a:r>
              <a:rPr lang="en-CA" dirty="0" smtClean="0"/>
              <a:t>We had a good turnout of volunteers (10 youth) and 10 or so adults.</a:t>
            </a:r>
          </a:p>
          <a:p>
            <a:endParaRPr lang="en-CA" dirty="0" smtClean="0"/>
          </a:p>
          <a:p>
            <a:r>
              <a:rPr lang="en-CA" dirty="0" smtClean="0"/>
              <a:t>One unfortunate incident is that a City of Ottawa owned toddler bouncy house was stolen at the end of the night, probably when the lights went off for the fireworks.  It was noticed as missing until the next day.  DCA replaced the house and returned it to Parks and Recreation.</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fld id="{5715C44A-8457-447E-8056-2BB086AE7221}" type="slidenum">
              <a:rPr lang="en-US"/>
              <a:pPr/>
              <a:t>17</a:t>
            </a:fld>
            <a:endParaRPr lang="en-US" dirty="0"/>
          </a:p>
        </p:txBody>
      </p:sp>
    </p:spTree>
    <p:extLst>
      <p:ext uri="{BB962C8B-B14F-4D97-AF65-F5344CB8AC3E}">
        <p14:creationId xmlns:p14="http://schemas.microsoft.com/office/powerpoint/2010/main" val="789068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6322"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5632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AGM </a:t>
            </a:r>
            <a:r>
              <a:rPr lang="en-US" dirty="0" smtClean="0"/>
              <a:t>February </a:t>
            </a:r>
            <a:r>
              <a:rPr lang="en-US" dirty="0"/>
              <a:t>26, 2014</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A8BE5EEB-72CC-4C90-A650-842448637421}" type="slidenum">
              <a:rPr lang="en-US"/>
              <a:pPr/>
              <a:t>‹#›</a:t>
            </a:fld>
            <a:endParaRPr lang="en-US" dirty="0"/>
          </a:p>
        </p:txBody>
      </p:sp>
    </p:spTree>
    <p:extLst>
      <p:ext uri="{BB962C8B-B14F-4D97-AF65-F5344CB8AC3E}">
        <p14:creationId xmlns:p14="http://schemas.microsoft.com/office/powerpoint/2010/main" val="2124303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AGM </a:t>
            </a:r>
            <a:r>
              <a:rPr lang="en-US" dirty="0" smtClean="0"/>
              <a:t>February </a:t>
            </a:r>
            <a:r>
              <a:rPr lang="en-US" dirty="0"/>
              <a:t>26, 2014</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29C17E54-415A-43F1-BCD2-9A5296D05F80}" type="slidenum">
              <a:rPr lang="en-US"/>
              <a:pPr/>
              <a:t>‹#›</a:t>
            </a:fld>
            <a:endParaRPr lang="en-US" dirty="0"/>
          </a:p>
        </p:txBody>
      </p:sp>
    </p:spTree>
    <p:extLst>
      <p:ext uri="{BB962C8B-B14F-4D97-AF65-F5344CB8AC3E}">
        <p14:creationId xmlns:p14="http://schemas.microsoft.com/office/powerpoint/2010/main" val="1638252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AGM </a:t>
            </a:r>
            <a:r>
              <a:rPr lang="en-US" dirty="0" smtClean="0"/>
              <a:t>February </a:t>
            </a:r>
            <a:r>
              <a:rPr lang="en-US" dirty="0"/>
              <a:t>26, 2014</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C74BB9B2-BBB9-4644-90DB-711D7A6911A0}" type="slidenum">
              <a:rPr lang="en-US"/>
              <a:pPr/>
              <a:t>‹#›</a:t>
            </a:fld>
            <a:endParaRPr lang="en-US" dirty="0"/>
          </a:p>
        </p:txBody>
      </p:sp>
    </p:spTree>
    <p:extLst>
      <p:ext uri="{BB962C8B-B14F-4D97-AF65-F5344CB8AC3E}">
        <p14:creationId xmlns:p14="http://schemas.microsoft.com/office/powerpoint/2010/main" val="3823167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pPr>
              <a:defRPr/>
            </a:pPr>
            <a:r>
              <a:rPr lang="en-US" dirty="0"/>
              <a:t>AGM </a:t>
            </a:r>
            <a:r>
              <a:rPr lang="en-US" dirty="0" smtClean="0"/>
              <a:t>February </a:t>
            </a:r>
            <a:r>
              <a:rPr lang="en-US" dirty="0"/>
              <a:t>26, 2014</a:t>
            </a:r>
            <a:endParaRPr lang="en-CA" dirty="0"/>
          </a:p>
        </p:txBody>
      </p:sp>
      <p:sp>
        <p:nvSpPr>
          <p:cNvPr id="5" name="Footer Placeholder 4"/>
          <p:cNvSpPr>
            <a:spLocks noGrp="1"/>
          </p:cNvSpPr>
          <p:nvPr>
            <p:ph type="ftr" sz="quarter" idx="11"/>
          </p:nvPr>
        </p:nvSpPr>
        <p:spPr/>
        <p:txBody>
          <a:bodyPr/>
          <a:lstStyle>
            <a:lvl1pPr>
              <a:defRPr/>
            </a:lvl1pPr>
          </a:lstStyle>
          <a:p>
            <a:pPr>
              <a:defRPr/>
            </a:pPr>
            <a:endParaRPr lang="en-CA" dirty="0"/>
          </a:p>
        </p:txBody>
      </p:sp>
      <p:sp>
        <p:nvSpPr>
          <p:cNvPr id="6" name="Slide Number Placeholder 5"/>
          <p:cNvSpPr>
            <a:spLocks noGrp="1"/>
          </p:cNvSpPr>
          <p:nvPr>
            <p:ph type="sldNum" sz="quarter" idx="12"/>
          </p:nvPr>
        </p:nvSpPr>
        <p:spPr/>
        <p:txBody>
          <a:bodyPr/>
          <a:lstStyle>
            <a:lvl1pPr>
              <a:defRPr/>
            </a:lvl1pPr>
          </a:lstStyle>
          <a:p>
            <a:fld id="{C8EFC22B-3614-42F0-B863-3120363DAF18}" type="slidenum">
              <a:rPr lang="en-CA"/>
              <a:pPr/>
              <a:t>‹#›</a:t>
            </a:fld>
            <a:endParaRPr lang="en-CA" dirty="0"/>
          </a:p>
        </p:txBody>
      </p:sp>
    </p:spTree>
    <p:extLst>
      <p:ext uri="{BB962C8B-B14F-4D97-AF65-F5344CB8AC3E}">
        <p14:creationId xmlns:p14="http://schemas.microsoft.com/office/powerpoint/2010/main" val="6357252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r>
              <a:rPr lang="en-US" dirty="0"/>
              <a:t>AGM </a:t>
            </a:r>
            <a:r>
              <a:rPr lang="en-US" dirty="0" smtClean="0"/>
              <a:t>February </a:t>
            </a:r>
            <a:r>
              <a:rPr lang="en-US" dirty="0"/>
              <a:t>26, 2014</a:t>
            </a:r>
            <a:endParaRPr lang="en-CA" dirty="0"/>
          </a:p>
        </p:txBody>
      </p:sp>
      <p:sp>
        <p:nvSpPr>
          <p:cNvPr id="5" name="Footer Placeholder 4"/>
          <p:cNvSpPr>
            <a:spLocks noGrp="1"/>
          </p:cNvSpPr>
          <p:nvPr>
            <p:ph type="ftr" sz="quarter" idx="11"/>
          </p:nvPr>
        </p:nvSpPr>
        <p:spPr/>
        <p:txBody>
          <a:bodyPr/>
          <a:lstStyle>
            <a:lvl1pPr>
              <a:defRPr/>
            </a:lvl1pPr>
          </a:lstStyle>
          <a:p>
            <a:pPr>
              <a:defRPr/>
            </a:pPr>
            <a:endParaRPr lang="en-CA" dirty="0"/>
          </a:p>
        </p:txBody>
      </p:sp>
      <p:sp>
        <p:nvSpPr>
          <p:cNvPr id="6" name="Slide Number Placeholder 5"/>
          <p:cNvSpPr>
            <a:spLocks noGrp="1"/>
          </p:cNvSpPr>
          <p:nvPr>
            <p:ph type="sldNum" sz="quarter" idx="12"/>
          </p:nvPr>
        </p:nvSpPr>
        <p:spPr/>
        <p:txBody>
          <a:bodyPr/>
          <a:lstStyle>
            <a:lvl1pPr>
              <a:defRPr/>
            </a:lvl1pPr>
          </a:lstStyle>
          <a:p>
            <a:fld id="{B38C338C-4D60-45AA-A1D2-970C54F0A4BF}" type="slidenum">
              <a:rPr lang="en-CA"/>
              <a:pPr/>
              <a:t>‹#›</a:t>
            </a:fld>
            <a:endParaRPr lang="en-CA" dirty="0"/>
          </a:p>
        </p:txBody>
      </p:sp>
    </p:spTree>
    <p:extLst>
      <p:ext uri="{BB962C8B-B14F-4D97-AF65-F5344CB8AC3E}">
        <p14:creationId xmlns:p14="http://schemas.microsoft.com/office/powerpoint/2010/main" val="1117113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a:t>AGM </a:t>
            </a:r>
            <a:r>
              <a:rPr lang="en-US" dirty="0" smtClean="0"/>
              <a:t>February </a:t>
            </a:r>
            <a:r>
              <a:rPr lang="en-US" dirty="0"/>
              <a:t>26, 2014</a:t>
            </a:r>
            <a:endParaRPr lang="en-CA" dirty="0"/>
          </a:p>
        </p:txBody>
      </p:sp>
      <p:sp>
        <p:nvSpPr>
          <p:cNvPr id="5" name="Footer Placeholder 4"/>
          <p:cNvSpPr>
            <a:spLocks noGrp="1"/>
          </p:cNvSpPr>
          <p:nvPr>
            <p:ph type="ftr" sz="quarter" idx="11"/>
          </p:nvPr>
        </p:nvSpPr>
        <p:spPr/>
        <p:txBody>
          <a:bodyPr/>
          <a:lstStyle>
            <a:lvl1pPr>
              <a:defRPr/>
            </a:lvl1pPr>
          </a:lstStyle>
          <a:p>
            <a:pPr>
              <a:defRPr/>
            </a:pPr>
            <a:endParaRPr lang="en-CA" dirty="0"/>
          </a:p>
        </p:txBody>
      </p:sp>
      <p:sp>
        <p:nvSpPr>
          <p:cNvPr id="6" name="Slide Number Placeholder 5"/>
          <p:cNvSpPr>
            <a:spLocks noGrp="1"/>
          </p:cNvSpPr>
          <p:nvPr>
            <p:ph type="sldNum" sz="quarter" idx="12"/>
          </p:nvPr>
        </p:nvSpPr>
        <p:spPr/>
        <p:txBody>
          <a:bodyPr/>
          <a:lstStyle>
            <a:lvl1pPr>
              <a:defRPr/>
            </a:lvl1pPr>
          </a:lstStyle>
          <a:p>
            <a:fld id="{4833F64D-D3C3-4E4C-829D-F81A2C5CA58C}" type="slidenum">
              <a:rPr lang="en-CA"/>
              <a:pPr/>
              <a:t>‹#›</a:t>
            </a:fld>
            <a:endParaRPr lang="en-CA" dirty="0"/>
          </a:p>
        </p:txBody>
      </p:sp>
    </p:spTree>
    <p:extLst>
      <p:ext uri="{BB962C8B-B14F-4D97-AF65-F5344CB8AC3E}">
        <p14:creationId xmlns:p14="http://schemas.microsoft.com/office/powerpoint/2010/main" val="37363295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3"/>
          <p:cNvSpPr>
            <a:spLocks noGrp="1"/>
          </p:cNvSpPr>
          <p:nvPr>
            <p:ph type="dt" sz="half" idx="10"/>
          </p:nvPr>
        </p:nvSpPr>
        <p:spPr/>
        <p:txBody>
          <a:bodyPr/>
          <a:lstStyle>
            <a:lvl1pPr>
              <a:defRPr/>
            </a:lvl1pPr>
          </a:lstStyle>
          <a:p>
            <a:pPr>
              <a:defRPr/>
            </a:pPr>
            <a:r>
              <a:rPr lang="en-US" dirty="0"/>
              <a:t>AGM </a:t>
            </a:r>
            <a:r>
              <a:rPr lang="en-US" dirty="0" smtClean="0"/>
              <a:t>February </a:t>
            </a:r>
            <a:r>
              <a:rPr lang="en-US" dirty="0"/>
              <a:t>26, 2014</a:t>
            </a:r>
            <a:endParaRPr lang="en-CA" dirty="0"/>
          </a:p>
        </p:txBody>
      </p:sp>
      <p:sp>
        <p:nvSpPr>
          <p:cNvPr id="6" name="Footer Placeholder 4"/>
          <p:cNvSpPr>
            <a:spLocks noGrp="1"/>
          </p:cNvSpPr>
          <p:nvPr>
            <p:ph type="ftr" sz="quarter" idx="11"/>
          </p:nvPr>
        </p:nvSpPr>
        <p:spPr/>
        <p:txBody>
          <a:bodyPr/>
          <a:lstStyle>
            <a:lvl1pPr>
              <a:defRPr/>
            </a:lvl1pPr>
          </a:lstStyle>
          <a:p>
            <a:pPr>
              <a:defRPr/>
            </a:pPr>
            <a:endParaRPr lang="en-CA" dirty="0"/>
          </a:p>
        </p:txBody>
      </p:sp>
      <p:sp>
        <p:nvSpPr>
          <p:cNvPr id="7" name="Slide Number Placeholder 5"/>
          <p:cNvSpPr>
            <a:spLocks noGrp="1"/>
          </p:cNvSpPr>
          <p:nvPr>
            <p:ph type="sldNum" sz="quarter" idx="12"/>
          </p:nvPr>
        </p:nvSpPr>
        <p:spPr/>
        <p:txBody>
          <a:bodyPr/>
          <a:lstStyle>
            <a:lvl1pPr>
              <a:defRPr/>
            </a:lvl1pPr>
          </a:lstStyle>
          <a:p>
            <a:fld id="{E0F11FE7-8E6E-4482-B5B2-2229C58DC600}" type="slidenum">
              <a:rPr lang="en-CA"/>
              <a:pPr/>
              <a:t>‹#›</a:t>
            </a:fld>
            <a:endParaRPr lang="en-CA" dirty="0"/>
          </a:p>
        </p:txBody>
      </p:sp>
    </p:spTree>
    <p:extLst>
      <p:ext uri="{BB962C8B-B14F-4D97-AF65-F5344CB8AC3E}">
        <p14:creationId xmlns:p14="http://schemas.microsoft.com/office/powerpoint/2010/main" val="24254562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3"/>
          <p:cNvSpPr>
            <a:spLocks noGrp="1"/>
          </p:cNvSpPr>
          <p:nvPr>
            <p:ph type="dt" sz="half" idx="10"/>
          </p:nvPr>
        </p:nvSpPr>
        <p:spPr/>
        <p:txBody>
          <a:bodyPr/>
          <a:lstStyle>
            <a:lvl1pPr>
              <a:defRPr/>
            </a:lvl1pPr>
          </a:lstStyle>
          <a:p>
            <a:pPr>
              <a:defRPr/>
            </a:pPr>
            <a:r>
              <a:rPr lang="en-US" dirty="0"/>
              <a:t>AGM </a:t>
            </a:r>
            <a:r>
              <a:rPr lang="en-US" dirty="0" smtClean="0"/>
              <a:t>February </a:t>
            </a:r>
            <a:r>
              <a:rPr lang="en-US" dirty="0"/>
              <a:t>26, 2014</a:t>
            </a:r>
            <a:endParaRPr lang="en-CA" dirty="0"/>
          </a:p>
        </p:txBody>
      </p:sp>
      <p:sp>
        <p:nvSpPr>
          <p:cNvPr id="8" name="Footer Placeholder 4"/>
          <p:cNvSpPr>
            <a:spLocks noGrp="1"/>
          </p:cNvSpPr>
          <p:nvPr>
            <p:ph type="ftr" sz="quarter" idx="11"/>
          </p:nvPr>
        </p:nvSpPr>
        <p:spPr/>
        <p:txBody>
          <a:bodyPr/>
          <a:lstStyle>
            <a:lvl1pPr>
              <a:defRPr/>
            </a:lvl1pPr>
          </a:lstStyle>
          <a:p>
            <a:pPr>
              <a:defRPr/>
            </a:pPr>
            <a:endParaRPr lang="en-CA" dirty="0"/>
          </a:p>
        </p:txBody>
      </p:sp>
      <p:sp>
        <p:nvSpPr>
          <p:cNvPr id="9" name="Slide Number Placeholder 5"/>
          <p:cNvSpPr>
            <a:spLocks noGrp="1"/>
          </p:cNvSpPr>
          <p:nvPr>
            <p:ph type="sldNum" sz="quarter" idx="12"/>
          </p:nvPr>
        </p:nvSpPr>
        <p:spPr/>
        <p:txBody>
          <a:bodyPr/>
          <a:lstStyle>
            <a:lvl1pPr>
              <a:defRPr/>
            </a:lvl1pPr>
          </a:lstStyle>
          <a:p>
            <a:fld id="{F8670D91-AC10-486B-AD20-1B6C7A4040D0}" type="slidenum">
              <a:rPr lang="en-CA"/>
              <a:pPr/>
              <a:t>‹#›</a:t>
            </a:fld>
            <a:endParaRPr lang="en-CA" dirty="0"/>
          </a:p>
        </p:txBody>
      </p:sp>
    </p:spTree>
    <p:extLst>
      <p:ext uri="{BB962C8B-B14F-4D97-AF65-F5344CB8AC3E}">
        <p14:creationId xmlns:p14="http://schemas.microsoft.com/office/powerpoint/2010/main" val="3488723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3"/>
          <p:cNvSpPr>
            <a:spLocks noGrp="1"/>
          </p:cNvSpPr>
          <p:nvPr>
            <p:ph type="dt" sz="half" idx="10"/>
          </p:nvPr>
        </p:nvSpPr>
        <p:spPr/>
        <p:txBody>
          <a:bodyPr/>
          <a:lstStyle>
            <a:lvl1pPr>
              <a:defRPr/>
            </a:lvl1pPr>
          </a:lstStyle>
          <a:p>
            <a:pPr>
              <a:defRPr/>
            </a:pPr>
            <a:r>
              <a:rPr lang="en-US" dirty="0"/>
              <a:t>AGM </a:t>
            </a:r>
            <a:r>
              <a:rPr lang="en-US" dirty="0" smtClean="0"/>
              <a:t>February </a:t>
            </a:r>
            <a:r>
              <a:rPr lang="en-US" dirty="0"/>
              <a:t>26, 2014</a:t>
            </a:r>
            <a:endParaRPr lang="en-CA" dirty="0"/>
          </a:p>
        </p:txBody>
      </p:sp>
      <p:sp>
        <p:nvSpPr>
          <p:cNvPr id="4" name="Footer Placeholder 4"/>
          <p:cNvSpPr>
            <a:spLocks noGrp="1"/>
          </p:cNvSpPr>
          <p:nvPr>
            <p:ph type="ftr" sz="quarter" idx="11"/>
          </p:nvPr>
        </p:nvSpPr>
        <p:spPr/>
        <p:txBody>
          <a:bodyPr/>
          <a:lstStyle>
            <a:lvl1pPr>
              <a:defRPr/>
            </a:lvl1pPr>
          </a:lstStyle>
          <a:p>
            <a:pPr>
              <a:defRPr/>
            </a:pPr>
            <a:endParaRPr lang="en-CA" dirty="0"/>
          </a:p>
        </p:txBody>
      </p:sp>
      <p:sp>
        <p:nvSpPr>
          <p:cNvPr id="5" name="Slide Number Placeholder 5"/>
          <p:cNvSpPr>
            <a:spLocks noGrp="1"/>
          </p:cNvSpPr>
          <p:nvPr>
            <p:ph type="sldNum" sz="quarter" idx="12"/>
          </p:nvPr>
        </p:nvSpPr>
        <p:spPr/>
        <p:txBody>
          <a:bodyPr/>
          <a:lstStyle>
            <a:lvl1pPr>
              <a:defRPr/>
            </a:lvl1pPr>
          </a:lstStyle>
          <a:p>
            <a:fld id="{3DD38ECB-8E26-443C-AB60-15971EBED80D}" type="slidenum">
              <a:rPr lang="en-CA"/>
              <a:pPr/>
              <a:t>‹#›</a:t>
            </a:fld>
            <a:endParaRPr lang="en-CA" dirty="0"/>
          </a:p>
        </p:txBody>
      </p:sp>
    </p:spTree>
    <p:extLst>
      <p:ext uri="{BB962C8B-B14F-4D97-AF65-F5344CB8AC3E}">
        <p14:creationId xmlns:p14="http://schemas.microsoft.com/office/powerpoint/2010/main" val="2116000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dirty="0"/>
              <a:t>AGM </a:t>
            </a:r>
            <a:r>
              <a:rPr lang="en-US" dirty="0" smtClean="0"/>
              <a:t>February </a:t>
            </a:r>
            <a:r>
              <a:rPr lang="en-US" dirty="0"/>
              <a:t>26, 2014</a:t>
            </a:r>
            <a:endParaRPr lang="en-CA" dirty="0"/>
          </a:p>
        </p:txBody>
      </p:sp>
      <p:sp>
        <p:nvSpPr>
          <p:cNvPr id="3" name="Footer Placeholder 4"/>
          <p:cNvSpPr>
            <a:spLocks noGrp="1"/>
          </p:cNvSpPr>
          <p:nvPr>
            <p:ph type="ftr" sz="quarter" idx="11"/>
          </p:nvPr>
        </p:nvSpPr>
        <p:spPr/>
        <p:txBody>
          <a:bodyPr/>
          <a:lstStyle>
            <a:lvl1pPr>
              <a:defRPr/>
            </a:lvl1pPr>
          </a:lstStyle>
          <a:p>
            <a:pPr>
              <a:defRPr/>
            </a:pPr>
            <a:endParaRPr lang="en-CA" dirty="0"/>
          </a:p>
        </p:txBody>
      </p:sp>
      <p:sp>
        <p:nvSpPr>
          <p:cNvPr id="4" name="Slide Number Placeholder 5"/>
          <p:cNvSpPr>
            <a:spLocks noGrp="1"/>
          </p:cNvSpPr>
          <p:nvPr>
            <p:ph type="sldNum" sz="quarter" idx="12"/>
          </p:nvPr>
        </p:nvSpPr>
        <p:spPr/>
        <p:txBody>
          <a:bodyPr/>
          <a:lstStyle>
            <a:lvl1pPr>
              <a:defRPr/>
            </a:lvl1pPr>
          </a:lstStyle>
          <a:p>
            <a:fld id="{F64CEB48-4EAB-453F-BCC7-84569A21DBAA}" type="slidenum">
              <a:rPr lang="en-CA"/>
              <a:pPr/>
              <a:t>‹#›</a:t>
            </a:fld>
            <a:endParaRPr lang="en-CA" dirty="0"/>
          </a:p>
        </p:txBody>
      </p:sp>
    </p:spTree>
    <p:extLst>
      <p:ext uri="{BB962C8B-B14F-4D97-AF65-F5344CB8AC3E}">
        <p14:creationId xmlns:p14="http://schemas.microsoft.com/office/powerpoint/2010/main" val="37399681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dirty="0"/>
              <a:t>AGM </a:t>
            </a:r>
            <a:r>
              <a:rPr lang="en-US" dirty="0" smtClean="0"/>
              <a:t>February </a:t>
            </a:r>
            <a:r>
              <a:rPr lang="en-US" dirty="0"/>
              <a:t>26, 2014</a:t>
            </a:r>
            <a:endParaRPr lang="en-CA" dirty="0"/>
          </a:p>
        </p:txBody>
      </p:sp>
      <p:sp>
        <p:nvSpPr>
          <p:cNvPr id="6" name="Footer Placeholder 4"/>
          <p:cNvSpPr>
            <a:spLocks noGrp="1"/>
          </p:cNvSpPr>
          <p:nvPr>
            <p:ph type="ftr" sz="quarter" idx="11"/>
          </p:nvPr>
        </p:nvSpPr>
        <p:spPr/>
        <p:txBody>
          <a:bodyPr/>
          <a:lstStyle>
            <a:lvl1pPr>
              <a:defRPr/>
            </a:lvl1pPr>
          </a:lstStyle>
          <a:p>
            <a:pPr>
              <a:defRPr/>
            </a:pPr>
            <a:endParaRPr lang="en-CA" dirty="0"/>
          </a:p>
        </p:txBody>
      </p:sp>
      <p:sp>
        <p:nvSpPr>
          <p:cNvPr id="7" name="Slide Number Placeholder 5"/>
          <p:cNvSpPr>
            <a:spLocks noGrp="1"/>
          </p:cNvSpPr>
          <p:nvPr>
            <p:ph type="sldNum" sz="quarter" idx="12"/>
          </p:nvPr>
        </p:nvSpPr>
        <p:spPr/>
        <p:txBody>
          <a:bodyPr/>
          <a:lstStyle>
            <a:lvl1pPr>
              <a:defRPr/>
            </a:lvl1pPr>
          </a:lstStyle>
          <a:p>
            <a:fld id="{DF5F42DE-02CB-4D5D-9AFD-E6F00D18D538}" type="slidenum">
              <a:rPr lang="en-CA"/>
              <a:pPr/>
              <a:t>‹#›</a:t>
            </a:fld>
            <a:endParaRPr lang="en-CA" dirty="0"/>
          </a:p>
        </p:txBody>
      </p:sp>
    </p:spTree>
    <p:extLst>
      <p:ext uri="{BB962C8B-B14F-4D97-AF65-F5344CB8AC3E}">
        <p14:creationId xmlns:p14="http://schemas.microsoft.com/office/powerpoint/2010/main" val="509364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r>
              <a:rPr lang="en-US" dirty="0"/>
              <a:t>AGM </a:t>
            </a:r>
            <a:r>
              <a:rPr lang="en-US" dirty="0" smtClean="0"/>
              <a:t>February </a:t>
            </a:r>
            <a:r>
              <a:rPr lang="en-US" dirty="0"/>
              <a:t>26, 2014</a:t>
            </a:r>
          </a:p>
        </p:txBody>
      </p:sp>
      <p:sp>
        <p:nvSpPr>
          <p:cNvPr id="5" name="Rectangle 6"/>
          <p:cNvSpPr>
            <a:spLocks noGrp="1" noChangeArrowheads="1"/>
          </p:cNvSpPr>
          <p:nvPr>
            <p:ph type="sldNum" sz="quarter" idx="11"/>
          </p:nvPr>
        </p:nvSpPr>
        <p:spPr/>
        <p:txBody>
          <a:bodyPr/>
          <a:lstStyle>
            <a:lvl1pPr>
              <a:defRPr/>
            </a:lvl1pPr>
          </a:lstStyle>
          <a:p>
            <a:r>
              <a:rPr lang="en-US" dirty="0"/>
              <a:t>Slide </a:t>
            </a:r>
            <a:fld id="{ADF110E5-BA48-4343-B600-BDC2CF8300B0}" type="slidenum">
              <a:rPr lang="en-US"/>
              <a:pPr/>
              <a:t>‹#›</a:t>
            </a:fld>
            <a:endParaRPr lang="en-US" dirty="0"/>
          </a:p>
        </p:txBody>
      </p:sp>
    </p:spTree>
    <p:extLst>
      <p:ext uri="{BB962C8B-B14F-4D97-AF65-F5344CB8AC3E}">
        <p14:creationId xmlns:p14="http://schemas.microsoft.com/office/powerpoint/2010/main" val="3341231148"/>
      </p:ext>
    </p:extLst>
  </p:cSld>
  <p:clrMapOvr>
    <a:overrideClrMapping bg1="dk1" tx1="lt1" bg2="dk2" tx2="lt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dirty="0"/>
              <a:t>AGM </a:t>
            </a:r>
            <a:r>
              <a:rPr lang="en-US" dirty="0" smtClean="0"/>
              <a:t>February </a:t>
            </a:r>
            <a:r>
              <a:rPr lang="en-US" dirty="0"/>
              <a:t>26, 2014</a:t>
            </a:r>
            <a:endParaRPr lang="en-CA" dirty="0"/>
          </a:p>
        </p:txBody>
      </p:sp>
      <p:sp>
        <p:nvSpPr>
          <p:cNvPr id="6" name="Footer Placeholder 4"/>
          <p:cNvSpPr>
            <a:spLocks noGrp="1"/>
          </p:cNvSpPr>
          <p:nvPr>
            <p:ph type="ftr" sz="quarter" idx="11"/>
          </p:nvPr>
        </p:nvSpPr>
        <p:spPr/>
        <p:txBody>
          <a:bodyPr/>
          <a:lstStyle>
            <a:lvl1pPr>
              <a:defRPr/>
            </a:lvl1pPr>
          </a:lstStyle>
          <a:p>
            <a:pPr>
              <a:defRPr/>
            </a:pPr>
            <a:endParaRPr lang="en-CA" dirty="0"/>
          </a:p>
        </p:txBody>
      </p:sp>
      <p:sp>
        <p:nvSpPr>
          <p:cNvPr id="7" name="Slide Number Placeholder 5"/>
          <p:cNvSpPr>
            <a:spLocks noGrp="1"/>
          </p:cNvSpPr>
          <p:nvPr>
            <p:ph type="sldNum" sz="quarter" idx="12"/>
          </p:nvPr>
        </p:nvSpPr>
        <p:spPr/>
        <p:txBody>
          <a:bodyPr/>
          <a:lstStyle>
            <a:lvl1pPr>
              <a:defRPr/>
            </a:lvl1pPr>
          </a:lstStyle>
          <a:p>
            <a:fld id="{9E80FD70-1570-4D84-9D97-C90D888E590C}" type="slidenum">
              <a:rPr lang="en-CA"/>
              <a:pPr/>
              <a:t>‹#›</a:t>
            </a:fld>
            <a:endParaRPr lang="en-CA" dirty="0"/>
          </a:p>
        </p:txBody>
      </p:sp>
    </p:spTree>
    <p:extLst>
      <p:ext uri="{BB962C8B-B14F-4D97-AF65-F5344CB8AC3E}">
        <p14:creationId xmlns:p14="http://schemas.microsoft.com/office/powerpoint/2010/main" val="12185699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r>
              <a:rPr lang="en-US" dirty="0"/>
              <a:t>AGM </a:t>
            </a:r>
            <a:r>
              <a:rPr lang="en-US" dirty="0" smtClean="0"/>
              <a:t>February </a:t>
            </a:r>
            <a:r>
              <a:rPr lang="en-US" dirty="0"/>
              <a:t>26, 2014</a:t>
            </a:r>
            <a:endParaRPr lang="en-CA" dirty="0"/>
          </a:p>
        </p:txBody>
      </p:sp>
      <p:sp>
        <p:nvSpPr>
          <p:cNvPr id="5" name="Footer Placeholder 4"/>
          <p:cNvSpPr>
            <a:spLocks noGrp="1"/>
          </p:cNvSpPr>
          <p:nvPr>
            <p:ph type="ftr" sz="quarter" idx="11"/>
          </p:nvPr>
        </p:nvSpPr>
        <p:spPr/>
        <p:txBody>
          <a:bodyPr/>
          <a:lstStyle>
            <a:lvl1pPr>
              <a:defRPr/>
            </a:lvl1pPr>
          </a:lstStyle>
          <a:p>
            <a:pPr>
              <a:defRPr/>
            </a:pPr>
            <a:endParaRPr lang="en-CA" dirty="0"/>
          </a:p>
        </p:txBody>
      </p:sp>
      <p:sp>
        <p:nvSpPr>
          <p:cNvPr id="6" name="Slide Number Placeholder 5"/>
          <p:cNvSpPr>
            <a:spLocks noGrp="1"/>
          </p:cNvSpPr>
          <p:nvPr>
            <p:ph type="sldNum" sz="quarter" idx="12"/>
          </p:nvPr>
        </p:nvSpPr>
        <p:spPr/>
        <p:txBody>
          <a:bodyPr/>
          <a:lstStyle>
            <a:lvl1pPr>
              <a:defRPr/>
            </a:lvl1pPr>
          </a:lstStyle>
          <a:p>
            <a:fld id="{6328361E-5E83-4FB7-855B-4EC68AEA2E8F}" type="slidenum">
              <a:rPr lang="en-CA"/>
              <a:pPr/>
              <a:t>‹#›</a:t>
            </a:fld>
            <a:endParaRPr lang="en-CA" dirty="0"/>
          </a:p>
        </p:txBody>
      </p:sp>
    </p:spTree>
    <p:extLst>
      <p:ext uri="{BB962C8B-B14F-4D97-AF65-F5344CB8AC3E}">
        <p14:creationId xmlns:p14="http://schemas.microsoft.com/office/powerpoint/2010/main" val="28167393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r>
              <a:rPr lang="en-US" dirty="0"/>
              <a:t>AGM </a:t>
            </a:r>
            <a:r>
              <a:rPr lang="en-US" dirty="0" smtClean="0"/>
              <a:t>February </a:t>
            </a:r>
            <a:r>
              <a:rPr lang="en-US" dirty="0"/>
              <a:t>26, 2014</a:t>
            </a:r>
            <a:endParaRPr lang="en-CA" dirty="0"/>
          </a:p>
        </p:txBody>
      </p:sp>
      <p:sp>
        <p:nvSpPr>
          <p:cNvPr id="5" name="Footer Placeholder 4"/>
          <p:cNvSpPr>
            <a:spLocks noGrp="1"/>
          </p:cNvSpPr>
          <p:nvPr>
            <p:ph type="ftr" sz="quarter" idx="11"/>
          </p:nvPr>
        </p:nvSpPr>
        <p:spPr/>
        <p:txBody>
          <a:bodyPr/>
          <a:lstStyle>
            <a:lvl1pPr>
              <a:defRPr/>
            </a:lvl1pPr>
          </a:lstStyle>
          <a:p>
            <a:pPr>
              <a:defRPr/>
            </a:pPr>
            <a:endParaRPr lang="en-CA" dirty="0"/>
          </a:p>
        </p:txBody>
      </p:sp>
      <p:sp>
        <p:nvSpPr>
          <p:cNvPr id="6" name="Slide Number Placeholder 5"/>
          <p:cNvSpPr>
            <a:spLocks noGrp="1"/>
          </p:cNvSpPr>
          <p:nvPr>
            <p:ph type="sldNum" sz="quarter" idx="12"/>
          </p:nvPr>
        </p:nvSpPr>
        <p:spPr/>
        <p:txBody>
          <a:bodyPr/>
          <a:lstStyle>
            <a:lvl1pPr>
              <a:defRPr/>
            </a:lvl1pPr>
          </a:lstStyle>
          <a:p>
            <a:fld id="{B371EABB-8722-4AA7-8C62-9E2142425143}" type="slidenum">
              <a:rPr lang="en-CA"/>
              <a:pPr/>
              <a:t>‹#›</a:t>
            </a:fld>
            <a:endParaRPr lang="en-CA" dirty="0"/>
          </a:p>
        </p:txBody>
      </p:sp>
    </p:spTree>
    <p:extLst>
      <p:ext uri="{BB962C8B-B14F-4D97-AF65-F5344CB8AC3E}">
        <p14:creationId xmlns:p14="http://schemas.microsoft.com/office/powerpoint/2010/main" val="3052710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AGM </a:t>
            </a:r>
            <a:r>
              <a:rPr lang="en-US" dirty="0" smtClean="0"/>
              <a:t>February </a:t>
            </a:r>
            <a:r>
              <a:rPr lang="en-US" dirty="0"/>
              <a:t>26, 2014</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B251FCBB-32AB-45D8-8C81-3F8A098B1262}" type="slidenum">
              <a:rPr lang="en-US"/>
              <a:pPr/>
              <a:t>‹#›</a:t>
            </a:fld>
            <a:endParaRPr lang="en-US" dirty="0"/>
          </a:p>
        </p:txBody>
      </p:sp>
    </p:spTree>
    <p:extLst>
      <p:ext uri="{BB962C8B-B14F-4D97-AF65-F5344CB8AC3E}">
        <p14:creationId xmlns:p14="http://schemas.microsoft.com/office/powerpoint/2010/main" val="337078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a:t>AGM </a:t>
            </a:r>
            <a:r>
              <a:rPr lang="en-US" dirty="0" smtClean="0"/>
              <a:t>February </a:t>
            </a:r>
            <a:r>
              <a:rPr lang="en-US" dirty="0"/>
              <a:t>26, 2014</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EB53ABDE-8C96-4535-BAAF-A4D292F03468}" type="slidenum">
              <a:rPr lang="en-US"/>
              <a:pPr/>
              <a:t>‹#›</a:t>
            </a:fld>
            <a:endParaRPr lang="en-US" dirty="0"/>
          </a:p>
        </p:txBody>
      </p:sp>
    </p:spTree>
    <p:extLst>
      <p:ext uri="{BB962C8B-B14F-4D97-AF65-F5344CB8AC3E}">
        <p14:creationId xmlns:p14="http://schemas.microsoft.com/office/powerpoint/2010/main" val="2020354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a:t>AGM </a:t>
            </a:r>
            <a:r>
              <a:rPr lang="en-US" dirty="0" smtClean="0"/>
              <a:t>February </a:t>
            </a:r>
            <a:r>
              <a:rPr lang="en-US" dirty="0"/>
              <a:t>26, 2014</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fld id="{C936314E-10C4-4D05-8428-AAF241817C32}" type="slidenum">
              <a:rPr lang="en-US"/>
              <a:pPr/>
              <a:t>‹#›</a:t>
            </a:fld>
            <a:endParaRPr lang="en-US" dirty="0"/>
          </a:p>
        </p:txBody>
      </p:sp>
    </p:spTree>
    <p:extLst>
      <p:ext uri="{BB962C8B-B14F-4D97-AF65-F5344CB8AC3E}">
        <p14:creationId xmlns:p14="http://schemas.microsoft.com/office/powerpoint/2010/main" val="3319251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a:t>AGM </a:t>
            </a:r>
            <a:r>
              <a:rPr lang="en-US" dirty="0" smtClean="0"/>
              <a:t>February </a:t>
            </a:r>
            <a:r>
              <a:rPr lang="en-US" dirty="0"/>
              <a:t>26, 2014</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fld id="{AAA25EC1-450A-448E-8E45-104348A3CF55}" type="slidenum">
              <a:rPr lang="en-US"/>
              <a:pPr/>
              <a:t>‹#›</a:t>
            </a:fld>
            <a:endParaRPr lang="en-US" dirty="0"/>
          </a:p>
        </p:txBody>
      </p:sp>
    </p:spTree>
    <p:extLst>
      <p:ext uri="{BB962C8B-B14F-4D97-AF65-F5344CB8AC3E}">
        <p14:creationId xmlns:p14="http://schemas.microsoft.com/office/powerpoint/2010/main" val="638666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AGM </a:t>
            </a:r>
            <a:r>
              <a:rPr lang="en-US" dirty="0" smtClean="0"/>
              <a:t>February </a:t>
            </a:r>
            <a:r>
              <a:rPr lang="en-US" dirty="0"/>
              <a:t>26, 2014</a:t>
            </a: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fld id="{EB029986-BFEF-481B-A786-61D6E85AB7BB}" type="slidenum">
              <a:rPr lang="en-US"/>
              <a:pPr/>
              <a:t>‹#›</a:t>
            </a:fld>
            <a:endParaRPr lang="en-US" dirty="0"/>
          </a:p>
        </p:txBody>
      </p:sp>
    </p:spTree>
    <p:extLst>
      <p:ext uri="{BB962C8B-B14F-4D97-AF65-F5344CB8AC3E}">
        <p14:creationId xmlns:p14="http://schemas.microsoft.com/office/powerpoint/2010/main" val="3965307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AGM </a:t>
            </a:r>
            <a:r>
              <a:rPr lang="en-US" dirty="0" smtClean="0"/>
              <a:t>February </a:t>
            </a:r>
            <a:r>
              <a:rPr lang="en-US" dirty="0"/>
              <a:t>26, 2014</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2D181513-3F6C-4958-800B-9EA0B5AE198B}" type="slidenum">
              <a:rPr lang="en-US"/>
              <a:pPr/>
              <a:t>‹#›</a:t>
            </a:fld>
            <a:endParaRPr lang="en-US" dirty="0"/>
          </a:p>
        </p:txBody>
      </p:sp>
    </p:spTree>
    <p:extLst>
      <p:ext uri="{BB962C8B-B14F-4D97-AF65-F5344CB8AC3E}">
        <p14:creationId xmlns:p14="http://schemas.microsoft.com/office/powerpoint/2010/main" val="1260563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AGM </a:t>
            </a:r>
            <a:r>
              <a:rPr lang="en-US" dirty="0" smtClean="0"/>
              <a:t>February </a:t>
            </a:r>
            <a:r>
              <a:rPr lang="en-US" dirty="0"/>
              <a:t>26, 2014</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1482B7C7-813D-4119-AE95-4FC99789B91D}" type="slidenum">
              <a:rPr lang="en-US"/>
              <a:pPr/>
              <a:t>‹#›</a:t>
            </a:fld>
            <a:endParaRPr lang="en-US" dirty="0"/>
          </a:p>
        </p:txBody>
      </p:sp>
    </p:spTree>
    <p:extLst>
      <p:ext uri="{BB962C8B-B14F-4D97-AF65-F5344CB8AC3E}">
        <p14:creationId xmlns:p14="http://schemas.microsoft.com/office/powerpoint/2010/main" val="427480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E6DCAC"/>
            </a:gs>
            <a:gs pos="12000">
              <a:srgbClr val="E6D78A"/>
            </a:gs>
            <a:gs pos="30000">
              <a:srgbClr val="C7AC4C"/>
            </a:gs>
            <a:gs pos="45000">
              <a:srgbClr val="E6D78A"/>
            </a:gs>
            <a:gs pos="77000">
              <a:srgbClr val="C7AC4C"/>
            </a:gs>
            <a:gs pos="100000">
              <a:srgbClr val="E6DCAC"/>
            </a:gs>
          </a:gsLst>
          <a:lin ang="5400000"/>
        </a:gra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529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53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pitchFamily="34" charset="0"/>
              </a:defRPr>
            </a:lvl1pPr>
          </a:lstStyle>
          <a:p>
            <a:pPr>
              <a:defRPr/>
            </a:pPr>
            <a:r>
              <a:rPr lang="en-US" dirty="0"/>
              <a:t>AGM </a:t>
            </a:r>
            <a:r>
              <a:rPr lang="en-US" dirty="0" smtClean="0"/>
              <a:t>February </a:t>
            </a:r>
            <a:r>
              <a:rPr lang="en-US" dirty="0"/>
              <a:t>26, 2014</a:t>
            </a:r>
          </a:p>
        </p:txBody>
      </p:sp>
      <p:sp>
        <p:nvSpPr>
          <p:cNvPr id="553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pitchFamily="34" charset="0"/>
              </a:defRPr>
            </a:lvl1pPr>
          </a:lstStyle>
          <a:p>
            <a:pPr>
              <a:defRPr/>
            </a:pPr>
            <a:endParaRPr lang="en-US" dirty="0"/>
          </a:p>
        </p:txBody>
      </p:sp>
      <p:sp>
        <p:nvSpPr>
          <p:cNvPr id="55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anose="020B0604020202020204" pitchFamily="34" charset="0"/>
              </a:defRPr>
            </a:lvl1pPr>
          </a:lstStyle>
          <a:p>
            <a:fld id="{93B638C0-8657-411D-868B-D77CB16125F4}" type="slidenum">
              <a:rPr lang="en-US"/>
              <a:pPr/>
              <a:t>‹#›</a:t>
            </a:fld>
            <a:endParaRPr lang="en-US" dirty="0"/>
          </a:p>
        </p:txBody>
      </p:sp>
    </p:spTree>
  </p:cSld>
  <p:clrMap bg1="dk2" tx1="lt1" bg2="dk1" tx2="lt2" accent1="accent1" accent2="accent2" accent3="accent3" accent4="accent4" accent5="accent5" accent6="accent6" hlink="hlink" folHlink="folHlink"/>
  <p:sldLayoutIdLst>
    <p:sldLayoutId id="2147483930" r:id="rId1"/>
    <p:sldLayoutId id="2147483951" r:id="rId2"/>
    <p:sldLayoutId id="2147483931" r:id="rId3"/>
    <p:sldLayoutId id="2147483932" r:id="rId4"/>
    <p:sldLayoutId id="2147483933" r:id="rId5"/>
    <p:sldLayoutId id="2147483934" r:id="rId6"/>
    <p:sldLayoutId id="2147483935" r:id="rId7"/>
    <p:sldLayoutId id="2147483936" r:id="rId8"/>
    <p:sldLayoutId id="2147483937" r:id="rId9"/>
    <p:sldLayoutId id="2147483938" r:id="rId10"/>
    <p:sldLayoutId id="2147483939" r:id="rId11"/>
  </p:sldLayoutIdLst>
  <p:hf hdr="0" ftr="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E6DCAC"/>
            </a:gs>
            <a:gs pos="12000">
              <a:srgbClr val="E6D78A"/>
            </a:gs>
            <a:gs pos="30000">
              <a:srgbClr val="C7AC4C"/>
            </a:gs>
            <a:gs pos="45000">
              <a:srgbClr val="E6D78A"/>
            </a:gs>
            <a:gs pos="77000">
              <a:srgbClr val="C7AC4C"/>
            </a:gs>
            <a:gs pos="100000">
              <a:srgbClr val="E6DCAC"/>
            </a:gs>
          </a:gsLst>
          <a:lin ang="5400000"/>
        </a:gra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CA" smtClean="0"/>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schemeClr val="tx1">
                    <a:tint val="75000"/>
                  </a:schemeClr>
                </a:solidFill>
              </a:defRPr>
            </a:lvl1pPr>
          </a:lstStyle>
          <a:p>
            <a:pPr>
              <a:defRPr/>
            </a:pPr>
            <a:r>
              <a:rPr lang="en-US" dirty="0"/>
              <a:t>AGM </a:t>
            </a:r>
            <a:r>
              <a:rPr lang="en-US" dirty="0" smtClean="0"/>
              <a:t>February </a:t>
            </a:r>
            <a:r>
              <a:rPr lang="en-US" dirty="0"/>
              <a:t>26, 2014</a:t>
            </a:r>
            <a:endParaRPr lang="en-C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schemeClr val="tx1">
                    <a:tint val="75000"/>
                  </a:schemeClr>
                </a:solidFill>
              </a:defRPr>
            </a:lvl1pPr>
          </a:lstStyle>
          <a:p>
            <a:pPr>
              <a:defRPr/>
            </a:pPr>
            <a:endParaRPr lang="en-C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0" hangingPunct="0">
              <a:defRPr sz="1200">
                <a:solidFill>
                  <a:srgbClr val="898989"/>
                </a:solidFill>
              </a:defRPr>
            </a:lvl1pPr>
          </a:lstStyle>
          <a:p>
            <a:fld id="{D3013A0D-B09B-428E-8B4D-5C14867FDF85}" type="slidenum">
              <a:rPr lang="en-CA"/>
              <a:pPr/>
              <a:t>‹#›</a:t>
            </a:fld>
            <a:endParaRPr lang="en-CA" dirty="0"/>
          </a:p>
        </p:txBody>
      </p:sp>
    </p:spTree>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 id="2147483944" r:id="rId5"/>
    <p:sldLayoutId id="2147483945" r:id="rId6"/>
    <p:sldLayoutId id="2147483946" r:id="rId7"/>
    <p:sldLayoutId id="2147483947" r:id="rId8"/>
    <p:sldLayoutId id="2147483948" r:id="rId9"/>
    <p:sldLayoutId id="2147483949" r:id="rId10"/>
    <p:sldLayoutId id="2147483950"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CA" dirty="0" smtClean="0"/>
              <a:t>Dunrobin Community Association</a:t>
            </a:r>
          </a:p>
        </p:txBody>
      </p:sp>
      <p:sp>
        <p:nvSpPr>
          <p:cNvPr id="2051" name="Rectangle 3"/>
          <p:cNvSpPr>
            <a:spLocks noGrp="1" noChangeArrowheads="1"/>
          </p:cNvSpPr>
          <p:nvPr>
            <p:ph type="subTitle" idx="1"/>
          </p:nvPr>
        </p:nvSpPr>
        <p:spPr/>
        <p:txBody>
          <a:bodyPr/>
          <a:lstStyle/>
          <a:p>
            <a:pPr eaLnBrk="1" hangingPunct="1">
              <a:defRPr/>
            </a:pPr>
            <a:r>
              <a:rPr lang="en-CA" dirty="0" smtClean="0"/>
              <a:t>Annual General Meeting</a:t>
            </a:r>
          </a:p>
          <a:p>
            <a:pPr eaLnBrk="1" hangingPunct="1">
              <a:defRPr/>
            </a:pPr>
            <a:r>
              <a:rPr lang="en-CA" dirty="0" smtClean="0"/>
              <a:t>Feb 26, 2014</a:t>
            </a:r>
          </a:p>
          <a:p>
            <a:pPr eaLnBrk="1" hangingPunct="1">
              <a:defRPr/>
            </a:pPr>
            <a:endParaRPr lang="en-CA" dirty="0" smtClean="0"/>
          </a:p>
        </p:txBody>
      </p:sp>
      <p:sp>
        <p:nvSpPr>
          <p:cNvPr id="4" name="Date Placeholder 3"/>
          <p:cNvSpPr>
            <a:spLocks noGrp="1"/>
          </p:cNvSpPr>
          <p:nvPr>
            <p:ph type="dt" sz="quarter" idx="10"/>
          </p:nvPr>
        </p:nvSpPr>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1B5EA1EB-7419-4DBD-B8C4-61CC4FF46162}" type="slidenum">
              <a:rPr lang="en-US">
                <a:latin typeface="Arial" panose="020B0604020202020204" pitchFamily="34" charset="0"/>
              </a:rPr>
              <a:pPr eaLnBrk="1" hangingPunct="1"/>
              <a:t>1</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Hockey</a:t>
            </a:r>
            <a:endParaRPr lang="en-US" dirty="0"/>
          </a:p>
        </p:txBody>
      </p:sp>
      <p:sp>
        <p:nvSpPr>
          <p:cNvPr id="3" name="Content Placeholder 2"/>
          <p:cNvSpPr>
            <a:spLocks noGrp="1"/>
          </p:cNvSpPr>
          <p:nvPr>
            <p:ph idx="1"/>
          </p:nvPr>
        </p:nvSpPr>
        <p:spPr/>
        <p:txBody>
          <a:bodyPr/>
          <a:lstStyle/>
          <a:p>
            <a:pPr>
              <a:defRPr/>
            </a:pPr>
            <a:r>
              <a:rPr lang="en-US" sz="2800" dirty="0" smtClean="0"/>
              <a:t>Outdoor Hockey for kids with special needs is in it’s 3</a:t>
            </a:r>
            <a:r>
              <a:rPr lang="en-US" sz="2800" baseline="30000" dirty="0" smtClean="0"/>
              <a:t>rd</a:t>
            </a:r>
            <a:r>
              <a:rPr lang="en-US" sz="2800" dirty="0" smtClean="0"/>
              <a:t> year</a:t>
            </a:r>
          </a:p>
          <a:p>
            <a:pPr>
              <a:defRPr/>
            </a:pPr>
            <a:r>
              <a:rPr lang="en-US" sz="2800" dirty="0" smtClean="0"/>
              <a:t>15 children involved, up from 8 two years ago</a:t>
            </a:r>
          </a:p>
          <a:p>
            <a:pPr>
              <a:defRPr/>
            </a:pPr>
            <a:r>
              <a:rPr lang="en-US" sz="2800" dirty="0" smtClean="0"/>
              <a:t>Expecting to grow again next year</a:t>
            </a:r>
          </a:p>
          <a:p>
            <a:pPr>
              <a:defRPr/>
            </a:pPr>
            <a:r>
              <a:rPr lang="en-US" sz="2800" dirty="0" smtClean="0"/>
              <a:t>A trip to CTC for a skating party with Spartacus in March provided a fantastic finish</a:t>
            </a:r>
          </a:p>
          <a:p>
            <a:pPr>
              <a:defRPr/>
            </a:pPr>
            <a:r>
              <a:rPr lang="en-US" sz="2800" dirty="0" smtClean="0"/>
              <a:t>We had many gracious volunteers to help out on the ice</a:t>
            </a:r>
          </a:p>
          <a:p>
            <a:pPr>
              <a:defRPr/>
            </a:pPr>
            <a:endParaRPr lang="en-US" dirty="0"/>
          </a:p>
        </p:txBody>
      </p:sp>
      <p:sp>
        <p:nvSpPr>
          <p:cNvPr id="4" name="Date Placeholder 3"/>
          <p:cNvSpPr>
            <a:spLocks noGrp="1"/>
          </p:cNvSpPr>
          <p:nvPr>
            <p:ph type="dt" sz="quarter" idx="10"/>
          </p:nvPr>
        </p:nvSpPr>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1"/>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dirty="0">
                <a:latin typeface="Arial" panose="020B0604020202020204" pitchFamily="34" charset="0"/>
              </a:rPr>
              <a:t>Slide </a:t>
            </a:r>
            <a:fld id="{B52356D8-525F-4021-B458-8380AD55A7A1}" type="slidenum">
              <a:rPr lang="en-US">
                <a:latin typeface="Arial" panose="020B0604020202020204" pitchFamily="34" charset="0"/>
              </a:rPr>
              <a:pPr eaLnBrk="1" hangingPunct="1"/>
              <a:t>10</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defRPr/>
            </a:pPr>
            <a:r>
              <a:rPr lang="en-US" dirty="0" smtClean="0"/>
              <a:t>West Carleton Softball Association</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dirty="0" smtClean="0"/>
              <a:t>Dunrobin Division</a:t>
            </a:r>
          </a:p>
        </p:txBody>
      </p:sp>
      <p:sp>
        <p:nvSpPr>
          <p:cNvPr id="4" name="Date Placeholder 3"/>
          <p:cNvSpPr>
            <a:spLocks noGrp="1"/>
          </p:cNvSpPr>
          <p:nvPr>
            <p:ph type="dt" sz="quarter" idx="10"/>
          </p:nvPr>
        </p:nvSpPr>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934A5344-8DF0-4133-B2C9-D8CD916EF522}" type="slidenum">
              <a:rPr lang="en-US">
                <a:latin typeface="Arial" panose="020B0604020202020204" pitchFamily="34" charset="0"/>
              </a:rPr>
              <a:pPr eaLnBrk="1" hangingPunct="1"/>
              <a:t>11</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defRPr/>
            </a:pPr>
            <a:r>
              <a:rPr lang="en-CA" dirty="0" smtClean="0"/>
              <a:t>Softball</a:t>
            </a:r>
          </a:p>
        </p:txBody>
      </p:sp>
      <p:sp>
        <p:nvSpPr>
          <p:cNvPr id="3075" name="Content Placeholder 2"/>
          <p:cNvSpPr>
            <a:spLocks noGrp="1"/>
          </p:cNvSpPr>
          <p:nvPr>
            <p:ph idx="1"/>
          </p:nvPr>
        </p:nvSpPr>
        <p:spPr>
          <a:xfrm>
            <a:off x="442913" y="1516063"/>
            <a:ext cx="8320087" cy="4503737"/>
          </a:xfrm>
        </p:spPr>
        <p:txBody>
          <a:bodyPr/>
          <a:lstStyle/>
          <a:p>
            <a:pPr eaLnBrk="1" hangingPunct="1">
              <a:defRPr/>
            </a:pPr>
            <a:r>
              <a:rPr lang="en-CA" sz="2000" dirty="0" smtClean="0"/>
              <a:t> </a:t>
            </a:r>
            <a:r>
              <a:rPr lang="en-CA" sz="2400" dirty="0" smtClean="0"/>
              <a:t>50 </a:t>
            </a:r>
            <a:r>
              <a:rPr lang="en-CA" sz="2400" dirty="0" smtClean="0"/>
              <a:t>players </a:t>
            </a:r>
            <a:r>
              <a:rPr lang="en-CA" sz="2400" dirty="0" smtClean="0"/>
              <a:t>sign up summer 2014 (19 moved to other towns for older age division)</a:t>
            </a:r>
          </a:p>
          <a:p>
            <a:pPr eaLnBrk="1" hangingPunct="1">
              <a:defRPr/>
            </a:pPr>
            <a:r>
              <a:rPr lang="en-US" sz="2400" dirty="0"/>
              <a:t>Season ran from mid May to end of June (6 weeks), each team played twice per week, consisting of one home game and one away </a:t>
            </a:r>
            <a:r>
              <a:rPr lang="en-US" sz="2400" dirty="0" smtClean="0"/>
              <a:t>game</a:t>
            </a:r>
            <a:endParaRPr lang="en-CA" sz="2400" dirty="0" smtClean="0"/>
          </a:p>
          <a:p>
            <a:pPr eaLnBrk="1" hangingPunct="1">
              <a:defRPr/>
            </a:pPr>
            <a:r>
              <a:rPr lang="en-CA" sz="2400" dirty="0" smtClean="0"/>
              <a:t> 3 teams </a:t>
            </a:r>
            <a:r>
              <a:rPr lang="en-CA" sz="2400" dirty="0" smtClean="0"/>
              <a:t>(1 Mite, 2 Atom)</a:t>
            </a:r>
            <a:endParaRPr lang="en-CA" sz="1800" dirty="0"/>
          </a:p>
          <a:p>
            <a:pPr eaLnBrk="1" hangingPunct="1">
              <a:defRPr/>
            </a:pPr>
            <a:r>
              <a:rPr lang="en-CA" sz="2400" dirty="0" smtClean="0"/>
              <a:t>3 </a:t>
            </a:r>
            <a:r>
              <a:rPr lang="en-CA" sz="2400" dirty="0" smtClean="0"/>
              <a:t>coaches </a:t>
            </a:r>
            <a:r>
              <a:rPr lang="en-CA" sz="2400" dirty="0" smtClean="0"/>
              <a:t>with great parent helpers</a:t>
            </a:r>
            <a:r>
              <a:rPr lang="en-CA" sz="2400" dirty="0" smtClean="0"/>
              <a:t> </a:t>
            </a:r>
            <a:endParaRPr lang="en-CA" sz="1800" dirty="0" smtClean="0"/>
          </a:p>
          <a:p>
            <a:pPr eaLnBrk="1" hangingPunct="1">
              <a:defRPr/>
            </a:pPr>
            <a:r>
              <a:rPr lang="en-CA" sz="2400" dirty="0" smtClean="0"/>
              <a:t>Both diamond were busy Monday to Thursday evenings </a:t>
            </a:r>
          </a:p>
          <a:p>
            <a:pPr eaLnBrk="1" hangingPunct="1">
              <a:defRPr/>
            </a:pPr>
            <a:r>
              <a:rPr lang="en-CA" sz="2400" dirty="0" smtClean="0"/>
              <a:t>Many thanks to Sammy’s Pizza and Dunrobin </a:t>
            </a:r>
            <a:r>
              <a:rPr lang="en-CA" sz="2400" dirty="0" smtClean="0"/>
              <a:t>Meat </a:t>
            </a:r>
            <a:r>
              <a:rPr lang="en-CA" sz="2400" dirty="0" smtClean="0"/>
              <a:t>for their continued sponsorship</a:t>
            </a:r>
          </a:p>
        </p:txBody>
      </p:sp>
      <p:sp>
        <p:nvSpPr>
          <p:cNvPr id="4" name="Date Placeholder 3"/>
          <p:cNvSpPr>
            <a:spLocks noGrp="1"/>
          </p:cNvSpPr>
          <p:nvPr>
            <p:ph type="dt" sz="quarter" idx="10"/>
          </p:nvPr>
        </p:nvSpPr>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1"/>
          </p:nvPr>
        </p:nvSpPr>
        <p:spPr>
          <a:xfrm>
            <a:off x="3124200" y="6356350"/>
            <a:ext cx="2895600" cy="365125"/>
          </a:xfrm>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algn="ctr" eaLnBrk="1" hangingPunct="1"/>
            <a:fld id="{116F3E3E-5FEF-4215-8CA0-204F22C4B8A5}" type="slidenum">
              <a:rPr lang="en-US">
                <a:latin typeface="Arial" panose="020B0604020202020204" pitchFamily="34" charset="0"/>
              </a:rPr>
              <a:pPr algn="ctr" eaLnBrk="1" hangingPunct="1"/>
              <a:t>12</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
            <a:ext cx="8229600" cy="1371600"/>
          </a:xfrm>
        </p:spPr>
        <p:txBody>
          <a:bodyPr/>
          <a:lstStyle/>
          <a:p>
            <a:pPr eaLnBrk="1" hangingPunct="1">
              <a:defRPr/>
            </a:pPr>
            <a:r>
              <a:rPr lang="en-CA" dirty="0" smtClean="0"/>
              <a:t>Softball</a:t>
            </a:r>
            <a:endParaRPr lang="en-US" dirty="0" smtClean="0"/>
          </a:p>
        </p:txBody>
      </p:sp>
      <p:sp>
        <p:nvSpPr>
          <p:cNvPr id="4099" name="Rectangle 3"/>
          <p:cNvSpPr>
            <a:spLocks noGrp="1" noChangeArrowheads="1"/>
          </p:cNvSpPr>
          <p:nvPr>
            <p:ph type="body" idx="1"/>
          </p:nvPr>
        </p:nvSpPr>
        <p:spPr>
          <a:xfrm>
            <a:off x="457200" y="1371600"/>
            <a:ext cx="8229600" cy="5334000"/>
          </a:xfrm>
        </p:spPr>
        <p:txBody>
          <a:bodyPr/>
          <a:lstStyle/>
          <a:p>
            <a:pPr eaLnBrk="1" hangingPunct="1">
              <a:lnSpc>
                <a:spcPct val="80000"/>
              </a:lnSpc>
              <a:defRPr/>
            </a:pPr>
            <a:r>
              <a:rPr lang="en-CA" sz="2800" dirty="0" smtClean="0"/>
              <a:t>WC league had 21 teams total </a:t>
            </a:r>
          </a:p>
          <a:p>
            <a:pPr lvl="1" eaLnBrk="1" hangingPunct="1">
              <a:lnSpc>
                <a:spcPct val="80000"/>
              </a:lnSpc>
              <a:defRPr/>
            </a:pPr>
            <a:r>
              <a:rPr lang="en-CA" sz="2400" dirty="0" smtClean="0"/>
              <a:t>8 atoms, 7 Mites, 6 S/P Boys</a:t>
            </a:r>
          </a:p>
          <a:p>
            <a:pPr eaLnBrk="1" hangingPunct="1">
              <a:lnSpc>
                <a:spcPct val="80000"/>
              </a:lnSpc>
              <a:defRPr/>
            </a:pPr>
            <a:r>
              <a:rPr lang="en-CA" sz="2800" dirty="0" smtClean="0"/>
              <a:t>12 games over the 6 week season</a:t>
            </a:r>
          </a:p>
          <a:p>
            <a:pPr lvl="1" eaLnBrk="1" hangingPunct="1">
              <a:lnSpc>
                <a:spcPct val="80000"/>
              </a:lnSpc>
              <a:defRPr/>
            </a:pPr>
            <a:r>
              <a:rPr lang="en-CA" sz="2400" dirty="0" smtClean="0"/>
              <a:t>Each team played one home and one away game each week</a:t>
            </a:r>
          </a:p>
          <a:p>
            <a:pPr eaLnBrk="1" hangingPunct="1">
              <a:lnSpc>
                <a:spcPct val="80000"/>
              </a:lnSpc>
              <a:defRPr/>
            </a:pPr>
            <a:r>
              <a:rPr lang="en-US" sz="2800" dirty="0" smtClean="0"/>
              <a:t>Thank you Lori McGrath </a:t>
            </a:r>
            <a:r>
              <a:rPr lang="en-US" sz="2800" dirty="0" smtClean="0"/>
              <a:t>for </a:t>
            </a:r>
            <a:r>
              <a:rPr lang="en-US" sz="2800" dirty="0" smtClean="0"/>
              <a:t>your continued support</a:t>
            </a:r>
            <a:endParaRPr lang="en-US" sz="2800" dirty="0" smtClean="0">
              <a:solidFill>
                <a:schemeClr val="tx2"/>
              </a:solidFill>
            </a:endParaRPr>
          </a:p>
        </p:txBody>
      </p:sp>
      <p:sp>
        <p:nvSpPr>
          <p:cNvPr id="4" name="Date Placeholder 3"/>
          <p:cNvSpPr>
            <a:spLocks noGrp="1"/>
          </p:cNvSpPr>
          <p:nvPr>
            <p:ph type="dt" sz="quarter" idx="10"/>
          </p:nvPr>
        </p:nvSpPr>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1"/>
          </p:nvPr>
        </p:nvSpPr>
        <p:spPr>
          <a:xfrm>
            <a:off x="3124200" y="6356350"/>
            <a:ext cx="2895600" cy="365125"/>
          </a:xfrm>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algn="ctr" eaLnBrk="1" hangingPunct="1"/>
            <a:fld id="{60CE8F8B-2BA4-42F1-B096-74164C3830AE}" type="slidenum">
              <a:rPr lang="en-US">
                <a:latin typeface="Arial" panose="020B0604020202020204" pitchFamily="34" charset="0"/>
              </a:rPr>
              <a:pPr algn="ctr" eaLnBrk="1" hangingPunct="1"/>
              <a:t>13</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CA" dirty="0" smtClean="0"/>
              <a:t>Ice rink report</a:t>
            </a:r>
            <a:endParaRPr lang="en-US" dirty="0" smtClean="0"/>
          </a:p>
        </p:txBody>
      </p:sp>
      <p:sp>
        <p:nvSpPr>
          <p:cNvPr id="16387" name="Rectangle 3"/>
          <p:cNvSpPr>
            <a:spLocks noGrp="1" noChangeArrowheads="1"/>
          </p:cNvSpPr>
          <p:nvPr>
            <p:ph type="body" idx="1"/>
          </p:nvPr>
        </p:nvSpPr>
        <p:spPr>
          <a:xfrm>
            <a:off x="457200" y="1382713"/>
            <a:ext cx="8229600" cy="4656137"/>
          </a:xfrm>
        </p:spPr>
        <p:txBody>
          <a:bodyPr/>
          <a:lstStyle/>
          <a:p>
            <a:pPr eaLnBrk="1" hangingPunct="1">
              <a:defRPr/>
            </a:pPr>
            <a:r>
              <a:rPr lang="en-CA" sz="2800" dirty="0" smtClean="0"/>
              <a:t>No one answered tender this year</a:t>
            </a:r>
          </a:p>
          <a:p>
            <a:pPr eaLnBrk="1" hangingPunct="1">
              <a:defRPr/>
            </a:pPr>
            <a:r>
              <a:rPr lang="en-CA" sz="2800" dirty="0" smtClean="0"/>
              <a:t>Nadine saved the day with some sleuthing through the Dunrobin neighbourhoods to find the DCA ice people to make ice</a:t>
            </a:r>
          </a:p>
          <a:p>
            <a:pPr eaLnBrk="1" hangingPunct="1">
              <a:defRPr/>
            </a:pPr>
            <a:r>
              <a:rPr lang="en-CA" sz="2800" dirty="0" smtClean="0"/>
              <a:t>Fantastic year for skating.  It’s still going!</a:t>
            </a:r>
          </a:p>
          <a:p>
            <a:pPr eaLnBrk="1" hangingPunct="1">
              <a:defRPr/>
            </a:pPr>
            <a:r>
              <a:rPr lang="en-CA" sz="2800" dirty="0" smtClean="0"/>
              <a:t>Ice has been fantastic</a:t>
            </a:r>
          </a:p>
          <a:p>
            <a:pPr eaLnBrk="1" hangingPunct="1">
              <a:buFont typeface="Wingdings" panose="05000000000000000000" pitchFamily="2" charset="2"/>
              <a:buNone/>
              <a:defRPr/>
            </a:pPr>
            <a:endParaRPr lang="en-US" sz="2800" dirty="0" smtClean="0"/>
          </a:p>
        </p:txBody>
      </p:sp>
      <p:sp>
        <p:nvSpPr>
          <p:cNvPr id="5" name="Slide Number Placeholder 4"/>
          <p:cNvSpPr>
            <a:spLocks noGrp="1"/>
          </p:cNvSpPr>
          <p:nvPr>
            <p:ph type="sldNum" sz="quarter" idx="11"/>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4EDA68AC-E347-4EF0-A87A-5022CB6ABA15}" type="slidenum">
              <a:rPr lang="en-US">
                <a:latin typeface="Arial" panose="020B0604020202020204" pitchFamily="34" charset="0"/>
              </a:rPr>
              <a:pPr eaLnBrk="1" hangingPunct="1"/>
              <a:t>14</a:t>
            </a:fld>
            <a:endParaRPr lang="en-US" dirty="0">
              <a:latin typeface="Arial" panose="020B0604020202020204" pitchFamily="34" charset="0"/>
            </a:endParaRPr>
          </a:p>
        </p:txBody>
      </p:sp>
      <p:sp>
        <p:nvSpPr>
          <p:cNvPr id="6" name="Date Placeholder 5"/>
          <p:cNvSpPr>
            <a:spLocks noGrp="1"/>
          </p:cNvSpPr>
          <p:nvPr>
            <p:ph type="dt" sz="quarter" idx="10"/>
          </p:nvPr>
        </p:nvSpPr>
        <p:spPr/>
        <p:txBody>
          <a:bodyPr/>
          <a:lstStyle/>
          <a:p>
            <a:pPr>
              <a:defRPr/>
            </a:pPr>
            <a:r>
              <a:rPr lang="en-US" dirty="0"/>
              <a:t>AGM </a:t>
            </a:r>
            <a:r>
              <a:rPr lang="en-US" dirty="0" smtClean="0"/>
              <a:t>February </a:t>
            </a:r>
            <a:r>
              <a:rPr lang="en-US" dirty="0"/>
              <a:t>26, 2014</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Soccer for Kids With Special Needs</a:t>
            </a:r>
            <a:endParaRPr lang="en-US" dirty="0"/>
          </a:p>
        </p:txBody>
      </p:sp>
      <p:sp>
        <p:nvSpPr>
          <p:cNvPr id="3" name="Content Placeholder 2"/>
          <p:cNvSpPr>
            <a:spLocks noGrp="1"/>
          </p:cNvSpPr>
          <p:nvPr>
            <p:ph idx="1"/>
          </p:nvPr>
        </p:nvSpPr>
        <p:spPr/>
        <p:txBody>
          <a:bodyPr/>
          <a:lstStyle/>
          <a:p>
            <a:pPr>
              <a:defRPr/>
            </a:pPr>
            <a:r>
              <a:rPr lang="en-US" dirty="0" smtClean="0"/>
              <a:t>30 kids 6-13 year old</a:t>
            </a:r>
          </a:p>
          <a:p>
            <a:pPr>
              <a:defRPr/>
            </a:pPr>
            <a:r>
              <a:rPr lang="en-US" dirty="0" smtClean="0"/>
              <a:t>5 coaches participated</a:t>
            </a:r>
          </a:p>
          <a:p>
            <a:pPr>
              <a:defRPr/>
            </a:pPr>
            <a:r>
              <a:rPr lang="en-US" dirty="0" smtClean="0"/>
              <a:t>Year ended with a BBQ n treats party</a:t>
            </a:r>
            <a:endParaRPr lang="en-US" dirty="0"/>
          </a:p>
        </p:txBody>
      </p:sp>
      <p:sp>
        <p:nvSpPr>
          <p:cNvPr id="4" name="Date Placeholder 3"/>
          <p:cNvSpPr>
            <a:spLocks noGrp="1"/>
          </p:cNvSpPr>
          <p:nvPr>
            <p:ph type="dt" sz="quarter" idx="10"/>
          </p:nvPr>
        </p:nvSpPr>
        <p:spPr/>
        <p:txBody>
          <a:bodyPr/>
          <a:lstStyle/>
          <a:p>
            <a:pPr>
              <a:defRPr/>
            </a:pPr>
            <a:r>
              <a:rPr lang="en-US" dirty="0" smtClean="0"/>
              <a:t>AGM </a:t>
            </a:r>
            <a:r>
              <a:rPr lang="en-US" dirty="0" smtClean="0"/>
              <a:t>February </a:t>
            </a:r>
            <a:r>
              <a:rPr lang="en-US" dirty="0" smtClean="0"/>
              <a:t>26, 2014</a:t>
            </a:r>
            <a:endParaRPr lang="en-US" dirty="0"/>
          </a:p>
        </p:txBody>
      </p:sp>
      <p:sp>
        <p:nvSpPr>
          <p:cNvPr id="5" name="Slide Number Placeholder 4"/>
          <p:cNvSpPr>
            <a:spLocks noGrp="1"/>
          </p:cNvSpPr>
          <p:nvPr>
            <p:ph type="sldNum" sz="quarter" idx="11"/>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dirty="0">
                <a:latin typeface="Arial" panose="020B0604020202020204" pitchFamily="34" charset="0"/>
              </a:rPr>
              <a:t>Slide </a:t>
            </a:r>
            <a:fld id="{1E42A624-9248-4571-A47E-4948F72B866B}" type="slidenum">
              <a:rPr lang="en-US">
                <a:latin typeface="Arial" panose="020B0604020202020204" pitchFamily="34" charset="0"/>
              </a:rPr>
              <a:pPr eaLnBrk="1" hangingPunct="1"/>
              <a:t>15</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Zumba and Yoga</a:t>
            </a:r>
            <a:endParaRPr lang="en-US" dirty="0"/>
          </a:p>
        </p:txBody>
      </p:sp>
      <p:sp>
        <p:nvSpPr>
          <p:cNvPr id="3" name="Content Placeholder 2"/>
          <p:cNvSpPr>
            <a:spLocks noGrp="1"/>
          </p:cNvSpPr>
          <p:nvPr>
            <p:ph idx="1"/>
          </p:nvPr>
        </p:nvSpPr>
        <p:spPr/>
        <p:txBody>
          <a:bodyPr/>
          <a:lstStyle/>
          <a:p>
            <a:pPr>
              <a:defRPr/>
            </a:pPr>
            <a:r>
              <a:rPr lang="en-US" dirty="0" smtClean="0"/>
              <a:t>Zumba</a:t>
            </a:r>
          </a:p>
          <a:p>
            <a:pPr lvl="1">
              <a:defRPr/>
            </a:pPr>
            <a:r>
              <a:rPr lang="en-US" dirty="0" smtClean="0"/>
              <a:t>45 participants – 1 volunteer – 1 paid instructor</a:t>
            </a:r>
          </a:p>
          <a:p>
            <a:pPr>
              <a:defRPr/>
            </a:pPr>
            <a:r>
              <a:rPr lang="en-US" dirty="0" smtClean="0"/>
              <a:t>Yoga</a:t>
            </a:r>
          </a:p>
          <a:p>
            <a:pPr lvl="1">
              <a:defRPr/>
            </a:pPr>
            <a:r>
              <a:rPr lang="en-US" dirty="0" smtClean="0"/>
              <a:t>60 participants – 1 volunteer – 1 paid</a:t>
            </a:r>
          </a:p>
        </p:txBody>
      </p:sp>
      <p:sp>
        <p:nvSpPr>
          <p:cNvPr id="4" name="Date Placeholder 3"/>
          <p:cNvSpPr>
            <a:spLocks noGrp="1"/>
          </p:cNvSpPr>
          <p:nvPr>
            <p:ph type="dt" sz="quarter" idx="10"/>
          </p:nvPr>
        </p:nvSpPr>
        <p:spPr/>
        <p:txBody>
          <a:bodyPr/>
          <a:lstStyle/>
          <a:p>
            <a:pPr>
              <a:defRPr/>
            </a:pPr>
            <a:r>
              <a:rPr lang="en-US" dirty="0" smtClean="0"/>
              <a:t>AGM </a:t>
            </a:r>
            <a:r>
              <a:rPr lang="en-US" dirty="0" smtClean="0"/>
              <a:t>February </a:t>
            </a:r>
            <a:r>
              <a:rPr lang="en-US" dirty="0" smtClean="0"/>
              <a:t>26, 2014</a:t>
            </a:r>
            <a:endParaRPr lang="en-US" dirty="0"/>
          </a:p>
        </p:txBody>
      </p:sp>
      <p:sp>
        <p:nvSpPr>
          <p:cNvPr id="5" name="Slide Number Placeholder 4"/>
          <p:cNvSpPr>
            <a:spLocks noGrp="1"/>
          </p:cNvSpPr>
          <p:nvPr>
            <p:ph type="sldNum" sz="quarter" idx="11"/>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dirty="0">
                <a:latin typeface="Arial" panose="020B0604020202020204" pitchFamily="34" charset="0"/>
              </a:rPr>
              <a:t>Slide </a:t>
            </a:r>
            <a:fld id="{2C74BC4D-0CB1-4F10-A12F-F0E5C5D959E8}" type="slidenum">
              <a:rPr lang="en-US">
                <a:latin typeface="Arial" panose="020B0604020202020204" pitchFamily="34" charset="0"/>
              </a:rPr>
              <a:pPr eaLnBrk="1" hangingPunct="1"/>
              <a:t>16</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CA" dirty="0" smtClean="0"/>
              <a:t>Canada Day</a:t>
            </a:r>
            <a:endParaRPr lang="en-US" dirty="0" smtClean="0"/>
          </a:p>
        </p:txBody>
      </p:sp>
      <p:sp>
        <p:nvSpPr>
          <p:cNvPr id="17411" name="Rectangle 3"/>
          <p:cNvSpPr>
            <a:spLocks noGrp="1" noChangeArrowheads="1"/>
          </p:cNvSpPr>
          <p:nvPr>
            <p:ph type="body" idx="1"/>
          </p:nvPr>
        </p:nvSpPr>
        <p:spPr/>
        <p:txBody>
          <a:bodyPr/>
          <a:lstStyle/>
          <a:p>
            <a:pPr eaLnBrk="1" hangingPunct="1">
              <a:lnSpc>
                <a:spcPct val="80000"/>
              </a:lnSpc>
              <a:defRPr/>
            </a:pPr>
            <a:r>
              <a:rPr lang="en-CA" dirty="0" smtClean="0"/>
              <a:t>Circus Delights was a fantastic show</a:t>
            </a:r>
          </a:p>
          <a:p>
            <a:pPr eaLnBrk="1" hangingPunct="1">
              <a:lnSpc>
                <a:spcPct val="80000"/>
              </a:lnSpc>
              <a:defRPr/>
            </a:pPr>
            <a:r>
              <a:rPr lang="en-CA" dirty="0" smtClean="0"/>
              <a:t>The fireworks were the best display ever for Dunrobin – not sure on how are going to top it!</a:t>
            </a:r>
          </a:p>
          <a:p>
            <a:pPr eaLnBrk="1" hangingPunct="1">
              <a:lnSpc>
                <a:spcPct val="80000"/>
              </a:lnSpc>
              <a:defRPr/>
            </a:pPr>
            <a:r>
              <a:rPr lang="en-CA" dirty="0" smtClean="0"/>
              <a:t>Face painting, tattoos for kids</a:t>
            </a:r>
          </a:p>
          <a:p>
            <a:pPr eaLnBrk="1" hangingPunct="1">
              <a:lnSpc>
                <a:spcPct val="80000"/>
              </a:lnSpc>
              <a:defRPr/>
            </a:pPr>
            <a:r>
              <a:rPr lang="en-CA" dirty="0" smtClean="0"/>
              <a:t>Bouncy Houses were back</a:t>
            </a:r>
          </a:p>
          <a:p>
            <a:pPr eaLnBrk="1" hangingPunct="1">
              <a:lnSpc>
                <a:spcPct val="80000"/>
              </a:lnSpc>
              <a:defRPr/>
            </a:pPr>
            <a:r>
              <a:rPr lang="en-CA" dirty="0" smtClean="0"/>
              <a:t>Attendance was high this year</a:t>
            </a:r>
          </a:p>
          <a:p>
            <a:pPr eaLnBrk="1" hangingPunct="1">
              <a:lnSpc>
                <a:spcPct val="80000"/>
              </a:lnSpc>
              <a:defRPr/>
            </a:pPr>
            <a:r>
              <a:rPr lang="en-CA" dirty="0" smtClean="0"/>
              <a:t>Heavenly Blue provided music for the festival</a:t>
            </a:r>
          </a:p>
          <a:p>
            <a:pPr eaLnBrk="1" hangingPunct="1">
              <a:lnSpc>
                <a:spcPct val="80000"/>
              </a:lnSpc>
              <a:buFont typeface="Wingdings" panose="05000000000000000000" pitchFamily="2" charset="2"/>
              <a:buNone/>
              <a:defRPr/>
            </a:pPr>
            <a:endParaRPr lang="en-CA" dirty="0" smtClean="0"/>
          </a:p>
          <a:p>
            <a:pPr eaLnBrk="1" hangingPunct="1">
              <a:lnSpc>
                <a:spcPct val="80000"/>
              </a:lnSpc>
              <a:buFont typeface="Wingdings" panose="05000000000000000000" pitchFamily="2" charset="2"/>
              <a:buNone/>
              <a:defRPr/>
            </a:pPr>
            <a:endParaRPr lang="en-US" dirty="0" smtClean="0"/>
          </a:p>
        </p:txBody>
      </p:sp>
      <p:sp>
        <p:nvSpPr>
          <p:cNvPr id="4" name="Date Placeholder 3"/>
          <p:cNvSpPr>
            <a:spLocks noGrp="1"/>
          </p:cNvSpPr>
          <p:nvPr>
            <p:ph type="dt" sz="quarter" idx="10"/>
          </p:nvPr>
        </p:nvSpPr>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1"/>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FE2A7BDE-EBA1-488D-B413-3B87D84CCF73}" type="slidenum">
              <a:rPr lang="en-US">
                <a:latin typeface="Arial" panose="020B0604020202020204" pitchFamily="34" charset="0"/>
              </a:rPr>
              <a:pPr eaLnBrk="1" hangingPunct="1"/>
              <a:t>17</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Volunteers</a:t>
            </a:r>
            <a:endParaRPr lang="en-US" dirty="0"/>
          </a:p>
        </p:txBody>
      </p:sp>
      <p:sp>
        <p:nvSpPr>
          <p:cNvPr id="3" name="Content Placeholder 2"/>
          <p:cNvSpPr>
            <a:spLocks noGrp="1"/>
          </p:cNvSpPr>
          <p:nvPr>
            <p:ph idx="1"/>
          </p:nvPr>
        </p:nvSpPr>
        <p:spPr/>
        <p:txBody>
          <a:bodyPr/>
          <a:lstStyle/>
          <a:p>
            <a:pPr>
              <a:defRPr/>
            </a:pPr>
            <a:r>
              <a:rPr lang="en-US" sz="1800" dirty="0" smtClean="0"/>
              <a:t>Goals for Youth Volunteers:</a:t>
            </a:r>
          </a:p>
          <a:p>
            <a:pPr>
              <a:defRPr/>
            </a:pPr>
            <a:r>
              <a:rPr lang="en-US" sz="1800" dirty="0" smtClean="0"/>
              <a:t>Raise </a:t>
            </a:r>
            <a:r>
              <a:rPr lang="en-US" sz="1800" dirty="0" smtClean="0"/>
              <a:t>visibility and community involvement</a:t>
            </a:r>
          </a:p>
          <a:p>
            <a:pPr>
              <a:defRPr/>
            </a:pPr>
            <a:r>
              <a:rPr lang="en-US" sz="1800" dirty="0" smtClean="0"/>
              <a:t>Provide </a:t>
            </a:r>
            <a:r>
              <a:rPr lang="en-US" sz="1800" dirty="0" smtClean="0"/>
              <a:t>job opportunity where referencing is possible</a:t>
            </a:r>
          </a:p>
          <a:p>
            <a:pPr>
              <a:defRPr/>
            </a:pPr>
            <a:r>
              <a:rPr lang="en-US" sz="1800" dirty="0" smtClean="0"/>
              <a:t>Introduce </a:t>
            </a:r>
            <a:r>
              <a:rPr lang="en-US" sz="1800" dirty="0" smtClean="0"/>
              <a:t>new social skills </a:t>
            </a:r>
            <a:endParaRPr lang="en-US" sz="1800" dirty="0" smtClean="0"/>
          </a:p>
          <a:p>
            <a:pPr>
              <a:defRPr/>
            </a:pPr>
            <a:r>
              <a:rPr lang="en-US" sz="1800" dirty="0" smtClean="0"/>
              <a:t>Create </a:t>
            </a:r>
            <a:r>
              <a:rPr lang="en-US" sz="1800" dirty="0" smtClean="0"/>
              <a:t>sense of pride for accomplishment (reducing vandalism)</a:t>
            </a:r>
          </a:p>
          <a:p>
            <a:pPr>
              <a:defRPr/>
            </a:pPr>
            <a:r>
              <a:rPr lang="en-US" sz="1800" dirty="0" smtClean="0"/>
              <a:t>Train </a:t>
            </a:r>
            <a:r>
              <a:rPr lang="en-US" sz="1800" dirty="0" smtClean="0"/>
              <a:t>the trainer is possible (improve self-esteem)</a:t>
            </a:r>
          </a:p>
          <a:p>
            <a:pPr>
              <a:defRPr/>
            </a:pPr>
            <a:r>
              <a:rPr lang="en-US" sz="1800" dirty="0" smtClean="0"/>
              <a:t>Multiple </a:t>
            </a:r>
            <a:r>
              <a:rPr lang="en-US" sz="1800" dirty="0" smtClean="0"/>
              <a:t>possibilities where 40hr community service commitment 	  can be obtained.</a:t>
            </a:r>
          </a:p>
          <a:p>
            <a:pPr>
              <a:defRPr/>
            </a:pPr>
            <a:r>
              <a:rPr lang="en-US" sz="1800" dirty="0" smtClean="0"/>
              <a:t>Bring </a:t>
            </a:r>
            <a:r>
              <a:rPr lang="en-US" sz="1800" dirty="0" smtClean="0"/>
              <a:t>new ideas for programs from the younger generation to the 	  community </a:t>
            </a:r>
            <a:r>
              <a:rPr lang="en-US" sz="1800" dirty="0" smtClean="0"/>
              <a:t>centre</a:t>
            </a:r>
          </a:p>
          <a:p>
            <a:pPr>
              <a:defRPr/>
            </a:pPr>
            <a:r>
              <a:rPr lang="en-US" sz="1800" dirty="0" smtClean="0"/>
              <a:t>Learn </a:t>
            </a:r>
            <a:r>
              <a:rPr lang="en-US" sz="1800" dirty="0" smtClean="0"/>
              <a:t>to cook/clean (for many</a:t>
            </a:r>
            <a:r>
              <a:rPr lang="en-US" sz="1800" dirty="0" smtClean="0"/>
              <a:t>)</a:t>
            </a:r>
          </a:p>
          <a:p>
            <a:pPr>
              <a:defRPr/>
            </a:pPr>
            <a:endParaRPr lang="en-US" sz="1800" dirty="0" smtClean="0"/>
          </a:p>
          <a:p>
            <a:pPr>
              <a:defRPr/>
            </a:pPr>
            <a:endParaRPr lang="en-US" sz="1600" dirty="0"/>
          </a:p>
        </p:txBody>
      </p:sp>
      <p:sp>
        <p:nvSpPr>
          <p:cNvPr id="4" name="Date Placeholder 3"/>
          <p:cNvSpPr>
            <a:spLocks noGrp="1"/>
          </p:cNvSpPr>
          <p:nvPr>
            <p:ph type="dt" sz="quarter" idx="10"/>
          </p:nvPr>
        </p:nvSpPr>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1"/>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dirty="0">
                <a:latin typeface="Arial" panose="020B0604020202020204" pitchFamily="34" charset="0"/>
              </a:rPr>
              <a:t>Slide </a:t>
            </a:r>
            <a:fld id="{C3F21332-6448-4A7A-B1A0-B19570EB2F98}" type="slidenum">
              <a:rPr lang="en-US">
                <a:latin typeface="Arial" panose="020B0604020202020204" pitchFamily="34" charset="0"/>
              </a:rPr>
              <a:pPr eaLnBrk="1" hangingPunct="1"/>
              <a:t>18</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CA" dirty="0" smtClean="0"/>
              <a:t>Nominations - Directors</a:t>
            </a:r>
            <a:endParaRPr lang="en-US" dirty="0" smtClean="0"/>
          </a:p>
        </p:txBody>
      </p:sp>
      <p:sp>
        <p:nvSpPr>
          <p:cNvPr id="21507" name="Rectangle 3"/>
          <p:cNvSpPr>
            <a:spLocks noGrp="1" noChangeArrowheads="1"/>
          </p:cNvSpPr>
          <p:nvPr>
            <p:ph type="body" idx="1"/>
          </p:nvPr>
        </p:nvSpPr>
        <p:spPr/>
        <p:txBody>
          <a:bodyPr/>
          <a:lstStyle/>
          <a:p>
            <a:pPr eaLnBrk="1" hangingPunct="1">
              <a:defRPr/>
            </a:pPr>
            <a:r>
              <a:rPr lang="en-CA" dirty="0" smtClean="0"/>
              <a:t>Per by-laws, max number of directors (including executive)=11</a:t>
            </a:r>
          </a:p>
          <a:p>
            <a:pPr eaLnBrk="1" hangingPunct="1">
              <a:defRPr/>
            </a:pPr>
            <a:r>
              <a:rPr lang="en-CA" dirty="0" smtClean="0"/>
              <a:t>Per by-laws, max number of executives=4</a:t>
            </a:r>
          </a:p>
          <a:p>
            <a:pPr lvl="1" eaLnBrk="1" hangingPunct="1">
              <a:defRPr/>
            </a:pPr>
            <a:r>
              <a:rPr lang="en-CA" dirty="0" smtClean="0"/>
              <a:t>2 year term for directors</a:t>
            </a:r>
          </a:p>
          <a:p>
            <a:pPr lvl="1" eaLnBrk="1" hangingPunct="1">
              <a:defRPr/>
            </a:pPr>
            <a:r>
              <a:rPr lang="en-CA" dirty="0" smtClean="0"/>
              <a:t>1 year term for executives</a:t>
            </a:r>
          </a:p>
          <a:p>
            <a:pPr lvl="1" eaLnBrk="1" hangingPunct="1">
              <a:defRPr/>
            </a:pPr>
            <a:r>
              <a:rPr lang="en-CA" dirty="0" smtClean="0"/>
              <a:t>Must be a director first then can be affirmed as an executive</a:t>
            </a:r>
          </a:p>
        </p:txBody>
      </p:sp>
      <p:sp>
        <p:nvSpPr>
          <p:cNvPr id="4" name="Date Placeholder 3"/>
          <p:cNvSpPr>
            <a:spLocks noGrp="1"/>
          </p:cNvSpPr>
          <p:nvPr>
            <p:ph type="dt" sz="quarter" idx="10"/>
          </p:nvPr>
        </p:nvSpPr>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1"/>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EACC2ECD-1BD6-462C-9C8F-219CC2BA01B4}" type="slidenum">
              <a:rPr lang="en-US">
                <a:latin typeface="Arial" panose="020B0604020202020204" pitchFamily="34" charset="0"/>
              </a:rPr>
              <a:pPr eaLnBrk="1" hangingPunct="1"/>
              <a:t>19</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CA" dirty="0" smtClean="0"/>
              <a:t>Agenda</a:t>
            </a:r>
          </a:p>
        </p:txBody>
      </p:sp>
      <p:sp>
        <p:nvSpPr>
          <p:cNvPr id="5123" name="Rectangle 3"/>
          <p:cNvSpPr>
            <a:spLocks noGrp="1" noChangeArrowheads="1"/>
          </p:cNvSpPr>
          <p:nvPr>
            <p:ph type="body" idx="1"/>
          </p:nvPr>
        </p:nvSpPr>
        <p:spPr>
          <a:xfrm>
            <a:off x="525463" y="1498600"/>
            <a:ext cx="8229600" cy="3743325"/>
          </a:xfrm>
        </p:spPr>
        <p:txBody>
          <a:bodyPr/>
          <a:lstStyle/>
          <a:p>
            <a:pPr eaLnBrk="1" hangingPunct="1">
              <a:lnSpc>
                <a:spcPct val="80000"/>
              </a:lnSpc>
              <a:defRPr/>
            </a:pPr>
            <a:r>
              <a:rPr lang="en-CA" sz="2000" dirty="0" smtClean="0"/>
              <a:t>President’s Report</a:t>
            </a:r>
          </a:p>
          <a:p>
            <a:pPr eaLnBrk="1" hangingPunct="1">
              <a:lnSpc>
                <a:spcPct val="80000"/>
              </a:lnSpc>
              <a:defRPr/>
            </a:pPr>
            <a:r>
              <a:rPr lang="en-CA" sz="2000" dirty="0" smtClean="0"/>
              <a:t>Treasure Report</a:t>
            </a:r>
          </a:p>
          <a:p>
            <a:pPr eaLnBrk="1" hangingPunct="1">
              <a:lnSpc>
                <a:spcPct val="80000"/>
              </a:lnSpc>
              <a:defRPr/>
            </a:pPr>
            <a:r>
              <a:rPr lang="en-CA" sz="2000" dirty="0" smtClean="0"/>
              <a:t>Website – Internet Usage</a:t>
            </a:r>
          </a:p>
          <a:p>
            <a:pPr eaLnBrk="1" hangingPunct="1">
              <a:lnSpc>
                <a:spcPct val="80000"/>
              </a:lnSpc>
              <a:defRPr/>
            </a:pPr>
            <a:r>
              <a:rPr lang="en-CA" sz="2000" dirty="0" smtClean="0"/>
              <a:t>Operational Programs </a:t>
            </a:r>
          </a:p>
          <a:p>
            <a:pPr lvl="1" eaLnBrk="1" hangingPunct="1">
              <a:lnSpc>
                <a:spcPct val="80000"/>
              </a:lnSpc>
              <a:defRPr/>
            </a:pPr>
            <a:r>
              <a:rPr lang="en-CA" sz="2000" dirty="0" smtClean="0"/>
              <a:t>Hockey: Outdoor, Special Needs</a:t>
            </a:r>
          </a:p>
          <a:p>
            <a:pPr lvl="1" eaLnBrk="1" hangingPunct="1">
              <a:lnSpc>
                <a:spcPct val="80000"/>
              </a:lnSpc>
              <a:defRPr/>
            </a:pPr>
            <a:r>
              <a:rPr lang="en-CA" sz="2000" dirty="0" smtClean="0"/>
              <a:t>WC Softball</a:t>
            </a:r>
          </a:p>
          <a:p>
            <a:pPr lvl="1" eaLnBrk="1" hangingPunct="1">
              <a:lnSpc>
                <a:spcPct val="80000"/>
              </a:lnSpc>
              <a:defRPr/>
            </a:pPr>
            <a:r>
              <a:rPr lang="en-CA" sz="2000" dirty="0" smtClean="0"/>
              <a:t>Soccer for Kids with special needs</a:t>
            </a:r>
          </a:p>
          <a:p>
            <a:pPr lvl="1" eaLnBrk="1" hangingPunct="1">
              <a:lnSpc>
                <a:spcPct val="80000"/>
              </a:lnSpc>
              <a:defRPr/>
            </a:pPr>
            <a:r>
              <a:rPr lang="en-CA" sz="2000" dirty="0" smtClean="0"/>
              <a:t>Zumba Yoga</a:t>
            </a:r>
          </a:p>
          <a:p>
            <a:pPr lvl="1" eaLnBrk="1" hangingPunct="1">
              <a:lnSpc>
                <a:spcPct val="80000"/>
              </a:lnSpc>
              <a:defRPr/>
            </a:pPr>
            <a:r>
              <a:rPr lang="en-CA" sz="2000" dirty="0" smtClean="0"/>
              <a:t> Outdoor Rink, City Programs </a:t>
            </a:r>
          </a:p>
          <a:p>
            <a:pPr eaLnBrk="1" hangingPunct="1">
              <a:lnSpc>
                <a:spcPct val="80000"/>
              </a:lnSpc>
              <a:defRPr/>
            </a:pPr>
            <a:r>
              <a:rPr lang="en-CA" sz="2000" dirty="0" smtClean="0"/>
              <a:t>Ice Rink Report</a:t>
            </a:r>
          </a:p>
          <a:p>
            <a:pPr eaLnBrk="1" hangingPunct="1">
              <a:lnSpc>
                <a:spcPct val="80000"/>
              </a:lnSpc>
              <a:defRPr/>
            </a:pPr>
            <a:r>
              <a:rPr lang="en-CA" sz="2000" dirty="0" smtClean="0"/>
              <a:t>Volunteers</a:t>
            </a:r>
          </a:p>
          <a:p>
            <a:pPr eaLnBrk="1" hangingPunct="1">
              <a:lnSpc>
                <a:spcPct val="80000"/>
              </a:lnSpc>
              <a:defRPr/>
            </a:pPr>
            <a:r>
              <a:rPr lang="en-CA" sz="2000" dirty="0" smtClean="0"/>
              <a:t>Canada Day</a:t>
            </a:r>
          </a:p>
          <a:p>
            <a:pPr eaLnBrk="1" hangingPunct="1">
              <a:lnSpc>
                <a:spcPct val="80000"/>
              </a:lnSpc>
              <a:defRPr/>
            </a:pPr>
            <a:r>
              <a:rPr lang="en-CA" sz="2000" dirty="0" smtClean="0"/>
              <a:t>Nominations and Elections</a:t>
            </a:r>
          </a:p>
          <a:p>
            <a:pPr lvl="1" eaLnBrk="1" hangingPunct="1">
              <a:lnSpc>
                <a:spcPct val="80000"/>
              </a:lnSpc>
              <a:defRPr/>
            </a:pPr>
            <a:r>
              <a:rPr lang="en-CA" sz="2000" dirty="0" smtClean="0"/>
              <a:t>DCA Nominations and Reaffirmation of Officers</a:t>
            </a:r>
          </a:p>
          <a:p>
            <a:pPr eaLnBrk="1" hangingPunct="1">
              <a:lnSpc>
                <a:spcPct val="80000"/>
              </a:lnSpc>
              <a:buFont typeface="Wingdings" panose="05000000000000000000" pitchFamily="2" charset="2"/>
              <a:buNone/>
              <a:defRPr/>
            </a:pPr>
            <a:endParaRPr lang="en-CA" sz="2800" dirty="0" smtClean="0"/>
          </a:p>
        </p:txBody>
      </p:sp>
      <p:sp>
        <p:nvSpPr>
          <p:cNvPr id="4" name="Date Placeholder 3"/>
          <p:cNvSpPr>
            <a:spLocks noGrp="1"/>
          </p:cNvSpPr>
          <p:nvPr>
            <p:ph type="dt" sz="quarter" idx="10"/>
          </p:nvPr>
        </p:nvSpPr>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1"/>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223B48D4-2466-4296-9A02-B1B5D235938C}" type="slidenum">
              <a:rPr lang="en-US">
                <a:latin typeface="Arial" panose="020B0604020202020204" pitchFamily="34" charset="0"/>
              </a:rPr>
              <a:pPr eaLnBrk="1" hangingPunct="1"/>
              <a:t>2</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CA" dirty="0" smtClean="0"/>
              <a:t>DCA Nomination and Reaffirmation of Officers</a:t>
            </a:r>
            <a:endParaRPr lang="en-US" dirty="0" smtClean="0"/>
          </a:p>
        </p:txBody>
      </p:sp>
      <p:sp>
        <p:nvSpPr>
          <p:cNvPr id="21507" name="Rectangle 3"/>
          <p:cNvSpPr>
            <a:spLocks noGrp="1" noChangeArrowheads="1"/>
          </p:cNvSpPr>
          <p:nvPr>
            <p:ph type="body" idx="1"/>
          </p:nvPr>
        </p:nvSpPr>
        <p:spPr>
          <a:xfrm>
            <a:off x="457200" y="1684338"/>
            <a:ext cx="8229600" cy="4114800"/>
          </a:xfrm>
        </p:spPr>
        <p:txBody>
          <a:bodyPr/>
          <a:lstStyle/>
          <a:p>
            <a:pPr eaLnBrk="1" hangingPunct="1">
              <a:defRPr/>
            </a:pPr>
            <a:r>
              <a:rPr lang="en-CA" dirty="0" smtClean="0"/>
              <a:t>Present Positions:</a:t>
            </a:r>
          </a:p>
          <a:p>
            <a:pPr lvl="2" eaLnBrk="1" hangingPunct="1">
              <a:defRPr/>
            </a:pPr>
            <a:r>
              <a:rPr lang="en-CA" dirty="0" smtClean="0"/>
              <a:t>President (Janetta Boomer)</a:t>
            </a:r>
          </a:p>
          <a:p>
            <a:pPr lvl="2" eaLnBrk="1" hangingPunct="1">
              <a:defRPr/>
            </a:pPr>
            <a:r>
              <a:rPr lang="en-CA" dirty="0" smtClean="0"/>
              <a:t>Vice President (Hardy </a:t>
            </a:r>
            <a:r>
              <a:rPr lang="en-CA" dirty="0" err="1" smtClean="0"/>
              <a:t>Mahadao</a:t>
            </a:r>
            <a:r>
              <a:rPr lang="en-CA" dirty="0" smtClean="0"/>
              <a:t>) (stepping down 2014)</a:t>
            </a:r>
            <a:endParaRPr lang="en-CA" dirty="0" smtClean="0"/>
          </a:p>
          <a:p>
            <a:pPr lvl="2" eaLnBrk="1" hangingPunct="1">
              <a:defRPr/>
            </a:pPr>
            <a:r>
              <a:rPr lang="en-CA" dirty="0" smtClean="0"/>
              <a:t>Treasurer (Debbie Kealey</a:t>
            </a:r>
            <a:r>
              <a:rPr lang="en-CA" dirty="0" smtClean="0"/>
              <a:t>) (stepping down 2014)</a:t>
            </a:r>
            <a:endParaRPr lang="en-CA" dirty="0" smtClean="0"/>
          </a:p>
          <a:p>
            <a:pPr lvl="2" eaLnBrk="1" hangingPunct="1">
              <a:defRPr/>
            </a:pPr>
            <a:r>
              <a:rPr lang="en-CA" dirty="0" smtClean="0"/>
              <a:t>Secretary (Carla McGregor)</a:t>
            </a:r>
          </a:p>
          <a:p>
            <a:pPr lvl="2" eaLnBrk="1" hangingPunct="1">
              <a:defRPr/>
            </a:pPr>
            <a:r>
              <a:rPr lang="en-CA" dirty="0" smtClean="0"/>
              <a:t>Director  (Nadine Fox)</a:t>
            </a:r>
          </a:p>
          <a:p>
            <a:pPr lvl="2" eaLnBrk="1" hangingPunct="1">
              <a:defRPr/>
            </a:pPr>
            <a:r>
              <a:rPr lang="en-CA" dirty="0" smtClean="0"/>
              <a:t>Director  (Duane Fowler)</a:t>
            </a:r>
          </a:p>
          <a:p>
            <a:pPr lvl="2" eaLnBrk="1" hangingPunct="1">
              <a:defRPr/>
            </a:pPr>
            <a:r>
              <a:rPr lang="en-CA" dirty="0" smtClean="0"/>
              <a:t>Director  (Tracy Taffinder)</a:t>
            </a:r>
          </a:p>
        </p:txBody>
      </p:sp>
      <p:sp>
        <p:nvSpPr>
          <p:cNvPr id="4" name="Date Placeholder 3"/>
          <p:cNvSpPr>
            <a:spLocks noGrp="1"/>
          </p:cNvSpPr>
          <p:nvPr>
            <p:ph type="dt" sz="quarter" idx="10"/>
          </p:nvPr>
        </p:nvSpPr>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1"/>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D763BE27-768E-41D9-9627-F62FA5EE0F9E}" type="slidenum">
              <a:rPr lang="en-US">
                <a:latin typeface="Arial" panose="020B0604020202020204" pitchFamily="34" charset="0"/>
              </a:rPr>
              <a:pPr eaLnBrk="1" hangingPunct="1"/>
              <a:t>20</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DCA Nomination and Reaffirmation of Officers</a:t>
            </a:r>
            <a:endParaRPr lang="en-US" dirty="0"/>
          </a:p>
        </p:txBody>
      </p:sp>
      <p:sp>
        <p:nvSpPr>
          <p:cNvPr id="3" name="Content Placeholder 2"/>
          <p:cNvSpPr>
            <a:spLocks noGrp="1"/>
          </p:cNvSpPr>
          <p:nvPr>
            <p:ph idx="1"/>
          </p:nvPr>
        </p:nvSpPr>
        <p:spPr/>
        <p:txBody>
          <a:bodyPr/>
          <a:lstStyle/>
          <a:p>
            <a:pPr eaLnBrk="1" hangingPunct="1">
              <a:defRPr/>
            </a:pPr>
            <a:r>
              <a:rPr lang="en-CA" dirty="0" smtClean="0"/>
              <a:t>Nominations and Elections for 2 year term</a:t>
            </a:r>
          </a:p>
          <a:p>
            <a:pPr eaLnBrk="1" hangingPunct="1">
              <a:defRPr/>
            </a:pPr>
            <a:r>
              <a:rPr lang="en-CA" dirty="0" smtClean="0"/>
              <a:t>Director(s)</a:t>
            </a:r>
          </a:p>
          <a:p>
            <a:pPr eaLnBrk="1" hangingPunct="1">
              <a:defRPr/>
            </a:pPr>
            <a:r>
              <a:rPr lang="en-CA" dirty="0" smtClean="0"/>
              <a:t>Nominations and Elections for a 1 year term</a:t>
            </a:r>
          </a:p>
          <a:p>
            <a:pPr eaLnBrk="1" hangingPunct="1">
              <a:defRPr/>
            </a:pPr>
            <a:r>
              <a:rPr lang="en-US" dirty="0" smtClean="0"/>
              <a:t>Executive(s)</a:t>
            </a:r>
            <a:endParaRPr lang="en-US" dirty="0"/>
          </a:p>
        </p:txBody>
      </p:sp>
      <p:sp>
        <p:nvSpPr>
          <p:cNvPr id="4" name="Date Placeholder 3"/>
          <p:cNvSpPr>
            <a:spLocks noGrp="1"/>
          </p:cNvSpPr>
          <p:nvPr>
            <p:ph type="dt" sz="quarter" idx="10"/>
          </p:nvPr>
        </p:nvSpPr>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1"/>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dirty="0">
                <a:latin typeface="Arial" panose="020B0604020202020204" pitchFamily="34" charset="0"/>
              </a:rPr>
              <a:t>Slide </a:t>
            </a:r>
            <a:fld id="{74338EC6-6BE0-463A-A948-D2E9FC86F3A0}" type="slidenum">
              <a:rPr lang="en-US">
                <a:latin typeface="Arial" panose="020B0604020202020204" pitchFamily="34" charset="0"/>
              </a:rPr>
              <a:pPr eaLnBrk="1" hangingPunct="1"/>
              <a:t>21</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44463"/>
            <a:ext cx="8229600" cy="1371600"/>
          </a:xfrm>
        </p:spPr>
        <p:txBody>
          <a:bodyPr/>
          <a:lstStyle/>
          <a:p>
            <a:pPr eaLnBrk="1" hangingPunct="1">
              <a:defRPr/>
            </a:pPr>
            <a:r>
              <a:rPr lang="en-CA" dirty="0" smtClean="0"/>
              <a:t>President’s Report</a:t>
            </a:r>
            <a:endParaRPr lang="en-US" dirty="0" smtClean="0"/>
          </a:p>
        </p:txBody>
      </p:sp>
      <p:sp>
        <p:nvSpPr>
          <p:cNvPr id="13315" name="Rectangle 3"/>
          <p:cNvSpPr>
            <a:spLocks noGrp="1" noChangeArrowheads="1"/>
          </p:cNvSpPr>
          <p:nvPr>
            <p:ph type="body" idx="1"/>
          </p:nvPr>
        </p:nvSpPr>
        <p:spPr>
          <a:xfrm>
            <a:off x="617538" y="1074738"/>
            <a:ext cx="8229600" cy="5995987"/>
          </a:xfrm>
        </p:spPr>
        <p:txBody>
          <a:bodyPr/>
          <a:lstStyle/>
          <a:p>
            <a:pPr lvl="1" eaLnBrk="1" hangingPunct="1">
              <a:defRPr/>
            </a:pPr>
            <a:r>
              <a:rPr lang="en-CA" sz="2400" dirty="0" smtClean="0"/>
              <a:t>Canada Day went exceptionally well with a great turnout</a:t>
            </a:r>
          </a:p>
          <a:p>
            <a:pPr lvl="1" eaLnBrk="1" hangingPunct="1">
              <a:defRPr/>
            </a:pPr>
            <a:r>
              <a:rPr lang="en-CA" sz="2400" dirty="0" smtClean="0"/>
              <a:t>Could use some fine tuning with the round up of volunteers</a:t>
            </a:r>
          </a:p>
          <a:p>
            <a:pPr lvl="1" eaLnBrk="1" hangingPunct="1">
              <a:defRPr/>
            </a:pPr>
            <a:r>
              <a:rPr lang="en-CA" sz="2400" dirty="0" smtClean="0"/>
              <a:t>All locks were changed...too many old keys lurking about allowing unauthorized entry</a:t>
            </a:r>
          </a:p>
          <a:p>
            <a:pPr lvl="1" eaLnBrk="1" hangingPunct="1">
              <a:defRPr/>
            </a:pPr>
            <a:r>
              <a:rPr lang="en-CA" sz="2400" dirty="0" smtClean="0"/>
              <a:t>DCA got a well-needed indoor facelift which went well</a:t>
            </a:r>
          </a:p>
          <a:p>
            <a:pPr lvl="1" eaLnBrk="1" hangingPunct="1">
              <a:defRPr/>
            </a:pPr>
            <a:r>
              <a:rPr lang="en-CA" sz="2400" dirty="0" smtClean="0"/>
              <a:t>The ball diamonds were in poor condition in 2013.  A plan will be required by the spring of 2014 to remove weeds and refurbish infields</a:t>
            </a:r>
          </a:p>
          <a:p>
            <a:pPr lvl="1" eaLnBrk="1" hangingPunct="1">
              <a:buFont typeface="Wingdings" panose="05000000000000000000" pitchFamily="2" charset="2"/>
              <a:buNone/>
              <a:defRPr/>
            </a:pPr>
            <a:r>
              <a:rPr lang="en-CA" dirty="0" smtClean="0"/>
              <a:t/>
            </a:r>
            <a:br>
              <a:rPr lang="en-CA" dirty="0" smtClean="0"/>
            </a:br>
            <a:endParaRPr lang="en-CA" dirty="0" smtClean="0"/>
          </a:p>
        </p:txBody>
      </p:sp>
      <p:sp>
        <p:nvSpPr>
          <p:cNvPr id="4" name="Date Placeholder 3"/>
          <p:cNvSpPr>
            <a:spLocks noGrp="1"/>
          </p:cNvSpPr>
          <p:nvPr>
            <p:ph type="dt" sz="quarter" idx="10"/>
          </p:nvPr>
        </p:nvSpPr>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1"/>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45C32E50-E91A-49E1-B1F7-6B779AFA055A}" type="slidenum">
              <a:rPr lang="en-US">
                <a:latin typeface="Arial" panose="020B0604020202020204" pitchFamily="34" charset="0"/>
              </a:rPr>
              <a:pPr eaLnBrk="1" hangingPunct="1"/>
              <a:t>3</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CA" dirty="0" smtClean="0"/>
              <a:t>President’s Report</a:t>
            </a:r>
            <a:endParaRPr lang="en-US" dirty="0" smtClean="0"/>
          </a:p>
        </p:txBody>
      </p:sp>
      <p:sp>
        <p:nvSpPr>
          <p:cNvPr id="22531" name="Rectangle 3"/>
          <p:cNvSpPr>
            <a:spLocks noGrp="1" noChangeArrowheads="1"/>
          </p:cNvSpPr>
          <p:nvPr>
            <p:ph type="body" idx="1"/>
          </p:nvPr>
        </p:nvSpPr>
        <p:spPr>
          <a:xfrm>
            <a:off x="404813" y="1498600"/>
            <a:ext cx="8229600" cy="4292600"/>
          </a:xfrm>
        </p:spPr>
        <p:txBody>
          <a:bodyPr/>
          <a:lstStyle/>
          <a:p>
            <a:pPr eaLnBrk="1" hangingPunct="1">
              <a:defRPr/>
            </a:pPr>
            <a:r>
              <a:rPr lang="en-CA" sz="2400" dirty="0" smtClean="0"/>
              <a:t>Activities</a:t>
            </a:r>
          </a:p>
          <a:p>
            <a:pPr lvl="1" eaLnBrk="1" hangingPunct="1">
              <a:defRPr/>
            </a:pPr>
            <a:r>
              <a:rPr lang="en-CA" sz="2400" dirty="0" smtClean="0"/>
              <a:t>Clean up was done by a combination of Sport n Play, DCA members and members of the community</a:t>
            </a:r>
          </a:p>
          <a:p>
            <a:pPr lvl="1" eaLnBrk="1" hangingPunct="1">
              <a:defRPr/>
            </a:pPr>
            <a:r>
              <a:rPr lang="en-CA" sz="2400" dirty="0" smtClean="0"/>
              <a:t>West Carleton Fibre Guild continues to meet once per month – excellent to still have them</a:t>
            </a:r>
          </a:p>
          <a:p>
            <a:pPr lvl="1" eaLnBrk="1" hangingPunct="1">
              <a:defRPr/>
            </a:pPr>
            <a:r>
              <a:rPr lang="en-CA" sz="2400" dirty="0" smtClean="0"/>
              <a:t>Yoga and Zumba continue to run – Very popular programs</a:t>
            </a:r>
          </a:p>
          <a:p>
            <a:pPr lvl="1" eaLnBrk="1" hangingPunct="1">
              <a:defRPr/>
            </a:pPr>
            <a:r>
              <a:rPr lang="en-CA" sz="2400" dirty="0" smtClean="0"/>
              <a:t>Summer Camps - City</a:t>
            </a:r>
          </a:p>
          <a:p>
            <a:pPr lvl="1" eaLnBrk="1" hangingPunct="1">
              <a:defRPr/>
            </a:pPr>
            <a:r>
              <a:rPr lang="en-CA" sz="2400" dirty="0" smtClean="0"/>
              <a:t>Sport N Play before and after school program continues to thrive in Dunrobin</a:t>
            </a:r>
          </a:p>
          <a:p>
            <a:pPr lvl="1" eaLnBrk="1" hangingPunct="1">
              <a:defRPr/>
            </a:pPr>
            <a:endParaRPr lang="en-CA" dirty="0" smtClean="0"/>
          </a:p>
        </p:txBody>
      </p:sp>
      <p:sp>
        <p:nvSpPr>
          <p:cNvPr id="4" name="Date Placeholder 3"/>
          <p:cNvSpPr>
            <a:spLocks noGrp="1"/>
          </p:cNvSpPr>
          <p:nvPr>
            <p:ph type="dt" sz="quarter" idx="10"/>
          </p:nvPr>
        </p:nvSpPr>
        <p:spPr>
          <a:xfrm>
            <a:off x="0" y="6381750"/>
            <a:ext cx="2133600" cy="476250"/>
          </a:xfrm>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1"/>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D38EF5DD-3E06-422F-9092-AC62D90C5D44}" type="slidenum">
              <a:rPr lang="en-US">
                <a:latin typeface="Arial" panose="020B0604020202020204" pitchFamily="34" charset="0"/>
              </a:rPr>
              <a:pPr eaLnBrk="1" hangingPunct="1"/>
              <a:t>4</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CA" dirty="0" smtClean="0"/>
              <a:t>Treasurer Report</a:t>
            </a:r>
            <a:endParaRPr lang="en-US" dirty="0" smtClean="0"/>
          </a:p>
        </p:txBody>
      </p:sp>
      <p:sp>
        <p:nvSpPr>
          <p:cNvPr id="15363" name="Rectangle 3"/>
          <p:cNvSpPr>
            <a:spLocks noGrp="1" noChangeArrowheads="1"/>
          </p:cNvSpPr>
          <p:nvPr>
            <p:ph type="body" idx="1"/>
          </p:nvPr>
        </p:nvSpPr>
        <p:spPr/>
        <p:txBody>
          <a:bodyPr/>
          <a:lstStyle/>
          <a:p>
            <a:pPr eaLnBrk="1" hangingPunct="1">
              <a:defRPr/>
            </a:pPr>
            <a:r>
              <a:rPr lang="en-CA" sz="2800" dirty="0" smtClean="0"/>
              <a:t>A surplus was realized for 2013</a:t>
            </a:r>
          </a:p>
          <a:p>
            <a:pPr eaLnBrk="1" hangingPunct="1">
              <a:defRPr/>
            </a:pPr>
            <a:r>
              <a:rPr lang="en-CA" sz="2800" dirty="0" smtClean="0"/>
              <a:t>Canada Day and Ice Maintenance remain the largest expense by far</a:t>
            </a:r>
          </a:p>
          <a:p>
            <a:pPr eaLnBrk="1" hangingPunct="1">
              <a:defRPr/>
            </a:pPr>
            <a:r>
              <a:rPr lang="en-CA" sz="2800" dirty="0" smtClean="0"/>
              <a:t>The DCA Building Fund is growing</a:t>
            </a:r>
          </a:p>
          <a:p>
            <a:pPr eaLnBrk="1" hangingPunct="1">
              <a:defRPr/>
            </a:pPr>
            <a:endParaRPr lang="en-CA" dirty="0" smtClean="0"/>
          </a:p>
          <a:p>
            <a:pPr eaLnBrk="1" hangingPunct="1">
              <a:defRPr/>
            </a:pPr>
            <a:endParaRPr lang="en-CA" dirty="0" smtClean="0"/>
          </a:p>
        </p:txBody>
      </p:sp>
      <p:sp>
        <p:nvSpPr>
          <p:cNvPr id="4" name="Date Placeholder 3"/>
          <p:cNvSpPr>
            <a:spLocks noGrp="1"/>
          </p:cNvSpPr>
          <p:nvPr>
            <p:ph type="dt" sz="quarter" idx="10"/>
          </p:nvPr>
        </p:nvSpPr>
        <p:spPr>
          <a:xfrm>
            <a:off x="0" y="6381750"/>
            <a:ext cx="2133600" cy="476250"/>
          </a:xfrm>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1"/>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fld id="{773BF13D-65FF-417B-9B3C-2CF04DDB7F55}" type="slidenum">
              <a:rPr lang="en-US">
                <a:latin typeface="Arial" panose="020B0604020202020204" pitchFamily="34" charset="0"/>
              </a:rPr>
              <a:pPr eaLnBrk="1" hangingPunct="1"/>
              <a:t>5</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dirty="0"/>
          </a:p>
        </p:txBody>
      </p:sp>
      <p:graphicFrame>
        <p:nvGraphicFramePr>
          <p:cNvPr id="6" name="Content Placeholder 5"/>
          <p:cNvGraphicFramePr>
            <a:graphicFrameLocks noGrp="1"/>
          </p:cNvGraphicFramePr>
          <p:nvPr>
            <p:ph idx="1"/>
          </p:nvPr>
        </p:nvGraphicFramePr>
        <p:xfrm>
          <a:off x="520700" y="0"/>
          <a:ext cx="8261352" cy="6842720"/>
        </p:xfrm>
        <a:graphic>
          <a:graphicData uri="http://schemas.openxmlformats.org/drawingml/2006/table">
            <a:tbl>
              <a:tblPr firstRow="1" bandRow="1">
                <a:tableStyleId>{5C22544A-7EE6-4342-B048-85BDC9FD1C3A}</a:tableStyleId>
              </a:tblPr>
              <a:tblGrid>
                <a:gridCol w="2065338"/>
                <a:gridCol w="2065338"/>
                <a:gridCol w="2065338"/>
                <a:gridCol w="2065338"/>
              </a:tblGrid>
              <a:tr h="436205">
                <a:tc>
                  <a:txBody>
                    <a:bodyPr/>
                    <a:lstStyle/>
                    <a:p>
                      <a:pPr algn="l" fontAlgn="b"/>
                      <a:r>
                        <a:rPr lang="en-US" sz="1400" b="1" i="0" u="none" strike="noStrike" dirty="0">
                          <a:solidFill>
                            <a:srgbClr val="000000"/>
                          </a:solidFill>
                          <a:latin typeface="Calibri"/>
                        </a:rPr>
                        <a:t>January 1 2013 to December 31 2013</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r" fontAlgn="b"/>
                      <a:r>
                        <a:rPr lang="en-US" sz="1100" b="0" i="0" u="none" strike="noStrike" dirty="0" smtClean="0">
                          <a:solidFill>
                            <a:srgbClr val="000000"/>
                          </a:solidFill>
                          <a:latin typeface="Calibri"/>
                        </a:rPr>
                        <a:t>Prepared</a:t>
                      </a:r>
                      <a:r>
                        <a:rPr lang="en-US" sz="1100" b="0" i="0" u="none" strike="noStrike" baseline="0" dirty="0" smtClean="0">
                          <a:solidFill>
                            <a:srgbClr val="000000"/>
                          </a:solidFill>
                          <a:latin typeface="Calibri"/>
                        </a:rPr>
                        <a:t> By:</a:t>
                      </a:r>
                    </a:p>
                    <a:p>
                      <a:pPr algn="r" fontAlgn="b"/>
                      <a:endParaRPr lang="en-US" sz="1100" b="0" i="0" u="none" strike="noStrike" dirty="0">
                        <a:solidFill>
                          <a:srgbClr val="000000"/>
                        </a:solidFill>
                        <a:latin typeface="Calibri"/>
                      </a:endParaRPr>
                    </a:p>
                  </a:txBody>
                  <a:tcPr marL="9525" marR="9525" marT="9524" marB="0" anchor="b"/>
                </a:tc>
                <a:tc>
                  <a:txBody>
                    <a:bodyPr/>
                    <a:lstStyle/>
                    <a:p>
                      <a:pPr algn="l" fontAlgn="b"/>
                      <a:r>
                        <a:rPr lang="en-US" sz="1100" b="0" i="0" u="none" strike="noStrike" dirty="0">
                          <a:solidFill>
                            <a:srgbClr val="000000"/>
                          </a:solidFill>
                          <a:latin typeface="Calibri"/>
                        </a:rPr>
                        <a:t>Deborah Kealey, </a:t>
                      </a:r>
                      <a:r>
                        <a:rPr lang="en-US" sz="1100" b="0" i="0" u="none" strike="noStrike" dirty="0" smtClean="0">
                          <a:solidFill>
                            <a:srgbClr val="000000"/>
                          </a:solidFill>
                          <a:latin typeface="Calibri"/>
                        </a:rPr>
                        <a:t>Treasurer</a:t>
                      </a:r>
                    </a:p>
                    <a:p>
                      <a:pPr algn="l" fontAlgn="b"/>
                      <a:r>
                        <a:rPr lang="en-US" sz="1100" b="0" i="0" u="none" strike="noStrike" dirty="0" smtClean="0">
                          <a:solidFill>
                            <a:srgbClr val="000000"/>
                          </a:solidFill>
                          <a:latin typeface="Calibri"/>
                        </a:rPr>
                        <a:t>DCA</a:t>
                      </a:r>
                      <a:endParaRPr lang="en-US" sz="1100" b="0" i="0" u="none" strike="noStrike" dirty="0">
                        <a:solidFill>
                          <a:srgbClr val="000000"/>
                        </a:solidFill>
                        <a:latin typeface="Calibri"/>
                      </a:endParaRPr>
                    </a:p>
                  </a:txBody>
                  <a:tcPr marL="9525" marR="9525" marT="9524" marB="0" anchor="b"/>
                </a:tc>
              </a:tr>
              <a:tr h="222864">
                <a:tc>
                  <a:txBody>
                    <a:bodyPr/>
                    <a:lstStyle/>
                    <a:p>
                      <a:pPr algn="l" fontAlgn="b"/>
                      <a:endParaRPr lang="en-US" sz="1400" b="1"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r>
                        <a:rPr lang="en-US" sz="1100" b="0" i="0" u="none" strike="noStrike" dirty="0">
                          <a:solidFill>
                            <a:srgbClr val="000000"/>
                          </a:solidFill>
                          <a:latin typeface="Calibri"/>
                        </a:rPr>
                        <a:t>Bank Balance</a:t>
                      </a:r>
                    </a:p>
                  </a:txBody>
                  <a:tcPr marL="9525" marR="9525" marT="9524" marB="0" anchor="b"/>
                </a:tc>
                <a:tc>
                  <a:txBody>
                    <a:bodyPr/>
                    <a:lstStyle/>
                    <a:p>
                      <a:pPr algn="l" fontAlgn="b"/>
                      <a:r>
                        <a:rPr lang="en-US" sz="1100" b="0" i="0" u="none" strike="noStrike" dirty="0">
                          <a:solidFill>
                            <a:srgbClr val="000000"/>
                          </a:solidFill>
                          <a:latin typeface="Calibri"/>
                        </a:rPr>
                        <a:t>Building Fund</a:t>
                      </a:r>
                    </a:p>
                  </a:txBody>
                  <a:tcPr marL="9525" marR="9525" marT="9524" marB="0" anchor="b"/>
                </a:tc>
                <a:tc>
                  <a:txBody>
                    <a:bodyPr/>
                    <a:lstStyle/>
                    <a:p>
                      <a:pPr algn="l" fontAlgn="b"/>
                      <a:r>
                        <a:rPr lang="en-US" sz="1100" b="0" i="0" u="none" strike="noStrike" dirty="0">
                          <a:solidFill>
                            <a:srgbClr val="000000"/>
                          </a:solidFill>
                          <a:latin typeface="Calibri"/>
                        </a:rPr>
                        <a:t>Total Balance</a:t>
                      </a:r>
                    </a:p>
                  </a:txBody>
                  <a:tcPr marL="9525" marR="9525" marT="9524" marB="0" anchor="b"/>
                </a:tc>
              </a:tr>
              <a:tr h="177149">
                <a:tc>
                  <a:txBody>
                    <a:bodyPr/>
                    <a:lstStyle/>
                    <a:p>
                      <a:pPr algn="l" fontAlgn="b"/>
                      <a:r>
                        <a:rPr lang="en-US" sz="1100" b="0" i="0" u="none" strike="noStrike" dirty="0">
                          <a:solidFill>
                            <a:srgbClr val="000000"/>
                          </a:solidFill>
                          <a:latin typeface="Calibri"/>
                        </a:rPr>
                        <a:t>Operations</a:t>
                      </a:r>
                    </a:p>
                  </a:txBody>
                  <a:tcPr marL="9525" marR="9525" marT="9524" marB="0" anchor="b"/>
                </a:tc>
                <a:tc>
                  <a:txBody>
                    <a:bodyPr/>
                    <a:lstStyle/>
                    <a:p>
                      <a:pPr algn="r" fontAlgn="b"/>
                      <a:r>
                        <a:rPr lang="en-US" sz="1100" b="0" i="0" u="none" strike="noStrike" dirty="0">
                          <a:solidFill>
                            <a:srgbClr val="000000"/>
                          </a:solidFill>
                          <a:latin typeface="Calibri"/>
                        </a:rPr>
                        <a:t>$30,828.47</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Beginning Cash December 31, 2012</a:t>
                      </a:r>
                    </a:p>
                  </a:txBody>
                  <a:tcPr marL="9525" marR="9525" marT="9524" marB="0" anchor="b"/>
                </a:tc>
                <a:tc>
                  <a:txBody>
                    <a:bodyPr/>
                    <a:lstStyle/>
                    <a:p>
                      <a:pPr algn="l" fontAlgn="b"/>
                      <a:endParaRPr lang="en-US" sz="1000" b="1" i="0" u="none" strike="noStrike" dirty="0">
                        <a:solidFill>
                          <a:srgbClr val="000000"/>
                        </a:solidFill>
                        <a:latin typeface="Arial"/>
                      </a:endParaRPr>
                    </a:p>
                  </a:txBody>
                  <a:tcPr marL="9525" marR="9525" marT="9524" marB="0" anchor="b"/>
                </a:tc>
                <a:tc>
                  <a:txBody>
                    <a:bodyPr/>
                    <a:lstStyle/>
                    <a:p>
                      <a:pPr algn="r" fontAlgn="b"/>
                      <a:r>
                        <a:rPr lang="en-US" sz="1100" b="0" i="0" u="none" strike="noStrike" dirty="0">
                          <a:solidFill>
                            <a:srgbClr val="000000"/>
                          </a:solidFill>
                          <a:latin typeface="Calibri"/>
                        </a:rPr>
                        <a:t>$50,891.51</a:t>
                      </a:r>
                    </a:p>
                  </a:txBody>
                  <a:tcPr marL="9525" marR="9525" marT="9524" marB="0" anchor="b"/>
                </a:tc>
                <a:tc>
                  <a:txBody>
                    <a:bodyPr/>
                    <a:lstStyle/>
                    <a:p>
                      <a:pPr algn="r" fontAlgn="b"/>
                      <a:r>
                        <a:rPr lang="en-US" sz="1100" b="0" i="0" u="none" strike="noStrike" dirty="0">
                          <a:solidFill>
                            <a:srgbClr val="000000"/>
                          </a:solidFill>
                          <a:latin typeface="Calibri"/>
                        </a:rPr>
                        <a:t>$81,719.98</a:t>
                      </a:r>
                    </a:p>
                  </a:txBody>
                  <a:tcPr marL="9525" marR="9525" marT="9524" marB="0" anchor="b"/>
                </a:tc>
              </a:tr>
              <a:tr h="177149">
                <a:tc>
                  <a:txBody>
                    <a:bodyPr/>
                    <a:lstStyle/>
                    <a:p>
                      <a:pPr algn="l" fontAlgn="b"/>
                      <a:r>
                        <a:rPr lang="en-US" sz="1100" b="0" i="0" u="none" strike="noStrike" dirty="0">
                          <a:solidFill>
                            <a:srgbClr val="000000"/>
                          </a:solidFill>
                          <a:latin typeface="Calibri"/>
                        </a:rPr>
                        <a:t>GIC Due  November 2014</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Income:</a:t>
                      </a:r>
                    </a:p>
                  </a:txBody>
                  <a:tcPr marL="9525" marR="9525" marT="9524" marB="0" anchor="b"/>
                </a:tc>
                <a:tc>
                  <a:txBody>
                    <a:bodyPr/>
                    <a:lstStyle/>
                    <a:p>
                      <a:pPr algn="r" fontAlgn="b"/>
                      <a:r>
                        <a:rPr lang="en-US" sz="1100" b="0" i="0" u="none" strike="noStrike" dirty="0">
                          <a:solidFill>
                            <a:srgbClr val="000000"/>
                          </a:solidFill>
                          <a:latin typeface="Calibri"/>
                        </a:rPr>
                        <a:t>$22,744.00</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City of Ottawa Grants</a:t>
                      </a:r>
                    </a:p>
                  </a:txBody>
                  <a:tcPr marL="9525" marR="9525" marT="9524" marB="0" anchor="b"/>
                </a:tc>
                <a:tc>
                  <a:txBody>
                    <a:bodyPr/>
                    <a:lstStyle/>
                    <a:p>
                      <a:pPr algn="r" fontAlgn="b"/>
                      <a:r>
                        <a:rPr lang="en-US" sz="1100" b="0" i="0" u="none" strike="noStrike" dirty="0">
                          <a:solidFill>
                            <a:srgbClr val="000000"/>
                          </a:solidFill>
                          <a:latin typeface="Calibri"/>
                        </a:rPr>
                        <a:t>$5,250.00</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City of Ottawa ICE Grant </a:t>
                      </a:r>
                    </a:p>
                  </a:txBody>
                  <a:tcPr marL="9525" marR="9525" marT="9524" marB="0" anchor="b"/>
                </a:tc>
                <a:tc>
                  <a:txBody>
                    <a:bodyPr/>
                    <a:lstStyle/>
                    <a:p>
                      <a:pPr algn="r" fontAlgn="b"/>
                      <a:r>
                        <a:rPr lang="en-US" sz="1100" b="0" i="0" u="none" strike="noStrike" dirty="0">
                          <a:solidFill>
                            <a:srgbClr val="000000"/>
                          </a:solidFill>
                          <a:latin typeface="Calibri"/>
                        </a:rPr>
                        <a:t>$3,000.00</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344773">
                <a:tc>
                  <a:txBody>
                    <a:bodyPr/>
                    <a:lstStyle/>
                    <a:p>
                      <a:pPr algn="l" fontAlgn="b"/>
                      <a:r>
                        <a:rPr lang="en-US" sz="1100" b="0" i="0" u="none" strike="noStrike" dirty="0">
                          <a:solidFill>
                            <a:srgbClr val="000000"/>
                          </a:solidFill>
                          <a:latin typeface="Calibri"/>
                        </a:rPr>
                        <a:t>Heritage Grant - Canada Day - see Canada Day Section</a:t>
                      </a:r>
                    </a:p>
                  </a:txBody>
                  <a:tcPr marL="9525" marR="9525" marT="9524" marB="0" anchor="b"/>
                </a:tc>
                <a:tc>
                  <a:txBody>
                    <a:bodyPr/>
                    <a:lstStyle/>
                    <a:p>
                      <a:pPr algn="r" fontAlgn="b"/>
                      <a:r>
                        <a:rPr lang="en-US" sz="1100" b="0" i="0" u="none" strike="noStrike" dirty="0">
                          <a:solidFill>
                            <a:srgbClr val="000000"/>
                          </a:solidFill>
                          <a:latin typeface="Calibri"/>
                        </a:rPr>
                        <a:t>$0.00</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City of Ottawa Grant - ice boards</a:t>
                      </a:r>
                    </a:p>
                  </a:txBody>
                  <a:tcPr marL="9525" marR="9525" marT="9524" marB="0" anchor="b"/>
                </a:tc>
                <a:tc>
                  <a:txBody>
                    <a:bodyPr/>
                    <a:lstStyle/>
                    <a:p>
                      <a:pPr algn="r" fontAlgn="b"/>
                      <a:r>
                        <a:rPr lang="en-US" sz="1100" b="0" i="0" u="none" strike="noStrike" dirty="0">
                          <a:solidFill>
                            <a:srgbClr val="000000"/>
                          </a:solidFill>
                          <a:latin typeface="Calibri"/>
                        </a:rPr>
                        <a:t>$0.00</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city of Ottawa Partnership Grant </a:t>
                      </a:r>
                    </a:p>
                  </a:txBody>
                  <a:tcPr marL="9525" marR="9525" marT="9524" marB="0" anchor="b"/>
                </a:tc>
                <a:tc>
                  <a:txBody>
                    <a:bodyPr/>
                    <a:lstStyle/>
                    <a:p>
                      <a:pPr algn="r" fontAlgn="b"/>
                      <a:r>
                        <a:rPr lang="en-US" sz="1100" b="0" i="0" u="none" strike="noStrike" dirty="0">
                          <a:solidFill>
                            <a:srgbClr val="000000"/>
                          </a:solidFill>
                          <a:latin typeface="Calibri"/>
                        </a:rPr>
                        <a:t>$3,000.00</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344773">
                <a:tc>
                  <a:txBody>
                    <a:bodyPr/>
                    <a:lstStyle/>
                    <a:p>
                      <a:pPr algn="l" fontAlgn="b"/>
                      <a:r>
                        <a:rPr lang="en-US" sz="1100" b="0" i="0" u="none" strike="noStrike" dirty="0">
                          <a:solidFill>
                            <a:srgbClr val="000000"/>
                          </a:solidFill>
                          <a:latin typeface="Calibri"/>
                        </a:rPr>
                        <a:t>City of Ottawa - Canada Day - civic grant</a:t>
                      </a:r>
                    </a:p>
                  </a:txBody>
                  <a:tcPr marL="9525" marR="9525" marT="9524" marB="0" anchor="b"/>
                </a:tc>
                <a:tc>
                  <a:txBody>
                    <a:bodyPr/>
                    <a:lstStyle/>
                    <a:p>
                      <a:pPr algn="r" fontAlgn="b"/>
                      <a:r>
                        <a:rPr lang="en-US" sz="1100" b="0" i="0" u="none" strike="noStrike" dirty="0">
                          <a:solidFill>
                            <a:srgbClr val="000000"/>
                          </a:solidFill>
                          <a:latin typeface="Calibri"/>
                        </a:rPr>
                        <a:t>$11,046.00</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DCA Income from Operations</a:t>
                      </a:r>
                    </a:p>
                  </a:txBody>
                  <a:tcPr marL="9525" marR="9525" marT="9524" marB="0" anchor="b"/>
                </a:tc>
                <a:tc>
                  <a:txBody>
                    <a:bodyPr/>
                    <a:lstStyle/>
                    <a:p>
                      <a:pPr algn="r" fontAlgn="b"/>
                      <a:r>
                        <a:rPr lang="en-US" sz="1100" b="0" i="0" u="none" strike="noStrike" dirty="0">
                          <a:solidFill>
                            <a:srgbClr val="000000"/>
                          </a:solidFill>
                          <a:latin typeface="Calibri"/>
                        </a:rPr>
                        <a:t>$2,089.82</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Softball Income</a:t>
                      </a:r>
                    </a:p>
                  </a:txBody>
                  <a:tcPr marL="9525" marR="9525" marT="9524" marB="0" anchor="b"/>
                </a:tc>
                <a:tc>
                  <a:txBody>
                    <a:bodyPr/>
                    <a:lstStyle/>
                    <a:p>
                      <a:pPr algn="r" fontAlgn="b"/>
                      <a:r>
                        <a:rPr lang="en-US" sz="1100" b="0" i="0" u="none" strike="noStrike" dirty="0">
                          <a:solidFill>
                            <a:srgbClr val="000000"/>
                          </a:solidFill>
                          <a:latin typeface="Calibri"/>
                        </a:rPr>
                        <a:t>$3,594.55 </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Canada Day Income</a:t>
                      </a:r>
                    </a:p>
                  </a:txBody>
                  <a:tcPr marL="9525" marR="9525" marT="9524" marB="0" anchor="b"/>
                </a:tc>
                <a:tc>
                  <a:txBody>
                    <a:bodyPr/>
                    <a:lstStyle/>
                    <a:p>
                      <a:pPr algn="r" fontAlgn="b"/>
                      <a:r>
                        <a:rPr lang="en-US" sz="1100" b="0" i="0" u="none" strike="noStrike" dirty="0">
                          <a:solidFill>
                            <a:srgbClr val="000000"/>
                          </a:solidFill>
                          <a:latin typeface="Calibri"/>
                        </a:rPr>
                        <a:t>$2,131.60 </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Outdoor Hockey Income</a:t>
                      </a:r>
                    </a:p>
                  </a:txBody>
                  <a:tcPr marL="9525" marR="9525" marT="9524" marB="0" anchor="b"/>
                </a:tc>
                <a:tc>
                  <a:txBody>
                    <a:bodyPr/>
                    <a:lstStyle/>
                    <a:p>
                      <a:pPr algn="r" fontAlgn="b"/>
                      <a:r>
                        <a:rPr lang="en-US" sz="1100" b="0" i="0" u="none" strike="noStrike" dirty="0">
                          <a:solidFill>
                            <a:srgbClr val="000000"/>
                          </a:solidFill>
                          <a:latin typeface="Calibri"/>
                        </a:rPr>
                        <a:t>$2,656.59</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Soccer Income</a:t>
                      </a:r>
                    </a:p>
                  </a:txBody>
                  <a:tcPr marL="9525" marR="9525" marT="9524" marB="0" anchor="b"/>
                </a:tc>
                <a:tc>
                  <a:txBody>
                    <a:bodyPr/>
                    <a:lstStyle/>
                    <a:p>
                      <a:pPr algn="r" fontAlgn="b"/>
                      <a:r>
                        <a:rPr lang="en-US" sz="1100" b="0" i="0" u="none" strike="noStrike" dirty="0">
                          <a:solidFill>
                            <a:srgbClr val="000000"/>
                          </a:solidFill>
                          <a:latin typeface="Calibri"/>
                        </a:rPr>
                        <a:t>$55,512.56</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total Income</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Expenses:</a:t>
                      </a:r>
                    </a:p>
                  </a:txBody>
                  <a:tcPr marL="9525" marR="9525" marT="9524" marB="0" anchor="b"/>
                </a:tc>
                <a:tc>
                  <a:txBody>
                    <a:bodyPr/>
                    <a:lstStyle/>
                    <a:p>
                      <a:pPr algn="r" fontAlgn="b"/>
                      <a:r>
                        <a:rPr lang="en-US" sz="1100" b="0" i="0" u="none" strike="noStrike" dirty="0">
                          <a:solidFill>
                            <a:srgbClr val="000000"/>
                          </a:solidFill>
                          <a:latin typeface="Calibri"/>
                        </a:rPr>
                        <a:t>(20,416.20)</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DCA Expenses from Operations</a:t>
                      </a:r>
                    </a:p>
                  </a:txBody>
                  <a:tcPr marL="9525" marR="9525" marT="9524" marB="0" anchor="b"/>
                </a:tc>
                <a:tc>
                  <a:txBody>
                    <a:bodyPr/>
                    <a:lstStyle/>
                    <a:p>
                      <a:pPr algn="r" fontAlgn="b"/>
                      <a:r>
                        <a:rPr lang="en-US" sz="1100" b="0" i="0" u="none" strike="noStrike" dirty="0">
                          <a:solidFill>
                            <a:srgbClr val="000000"/>
                          </a:solidFill>
                          <a:latin typeface="Calibri"/>
                        </a:rPr>
                        <a:t>(4,237.68)</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Softball Expenses</a:t>
                      </a:r>
                    </a:p>
                  </a:txBody>
                  <a:tcPr marL="9525" marR="9525" marT="9524" marB="0" anchor="b"/>
                </a:tc>
                <a:tc>
                  <a:txBody>
                    <a:bodyPr/>
                    <a:lstStyle/>
                    <a:p>
                      <a:pPr algn="r" fontAlgn="b"/>
                      <a:r>
                        <a:rPr lang="en-US" sz="1100" b="0" i="0" u="none" strike="noStrike" dirty="0">
                          <a:solidFill>
                            <a:srgbClr val="000000"/>
                          </a:solidFill>
                          <a:latin typeface="Calibri"/>
                        </a:rPr>
                        <a:t>(12,042.98)</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Canada Day Expenses</a:t>
                      </a:r>
                    </a:p>
                  </a:txBody>
                  <a:tcPr marL="9525" marR="9525" marT="9524" marB="0" anchor="b"/>
                </a:tc>
                <a:tc>
                  <a:txBody>
                    <a:bodyPr/>
                    <a:lstStyle/>
                    <a:p>
                      <a:pPr algn="r" fontAlgn="b"/>
                      <a:r>
                        <a:rPr lang="en-US" sz="1100" b="0" i="0" u="none" strike="noStrike" dirty="0">
                          <a:solidFill>
                            <a:srgbClr val="000000"/>
                          </a:solidFill>
                          <a:latin typeface="Calibri"/>
                        </a:rPr>
                        <a:t>(8,411.76)</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Ice / Outdoor Hockey Expenses</a:t>
                      </a:r>
                    </a:p>
                  </a:txBody>
                  <a:tcPr marL="9525" marR="9525" marT="9524" marB="0" anchor="b"/>
                </a:tc>
                <a:tc>
                  <a:txBody>
                    <a:bodyPr/>
                    <a:lstStyle/>
                    <a:p>
                      <a:pPr algn="r" fontAlgn="b"/>
                      <a:r>
                        <a:rPr lang="en-US" sz="1100" b="0" i="0" u="none" strike="noStrike" dirty="0">
                          <a:solidFill>
                            <a:srgbClr val="000000"/>
                          </a:solidFill>
                          <a:latin typeface="Calibri"/>
                        </a:rPr>
                        <a:t>(3,628.33)</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Soccer Expenses</a:t>
                      </a:r>
                    </a:p>
                  </a:txBody>
                  <a:tcPr marL="9525" marR="9525" marT="9524" marB="0" anchor="b"/>
                </a:tc>
                <a:tc>
                  <a:txBody>
                    <a:bodyPr/>
                    <a:lstStyle/>
                    <a:p>
                      <a:pPr algn="r" fontAlgn="b"/>
                      <a:r>
                        <a:rPr lang="en-US" sz="1100" b="0" i="0" u="none" strike="noStrike" dirty="0">
                          <a:solidFill>
                            <a:srgbClr val="000000"/>
                          </a:solidFill>
                          <a:latin typeface="Calibri"/>
                        </a:rPr>
                        <a:t>-$48,736.94</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Total Expenses</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r" fontAlgn="b"/>
                      <a:r>
                        <a:rPr lang="en-US" sz="1100" b="0" i="0" u="none" strike="noStrike" dirty="0">
                          <a:solidFill>
                            <a:srgbClr val="000000"/>
                          </a:solidFill>
                          <a:latin typeface="Calibri"/>
                        </a:rPr>
                        <a:t>$6,775.62</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r>
                        <a:rPr lang="en-US" sz="1100" b="0" i="0" u="none" strike="noStrike" dirty="0">
                          <a:solidFill>
                            <a:srgbClr val="000000"/>
                          </a:solidFill>
                          <a:latin typeface="Calibri"/>
                        </a:rPr>
                        <a:t>Net Operations including GRANTS</a:t>
                      </a: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177149">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l" fontAlgn="b"/>
                      <a:endParaRPr lang="en-US" sz="1100" b="0" i="0" u="none" strike="noStrike" dirty="0">
                        <a:solidFill>
                          <a:srgbClr val="000000"/>
                        </a:solidFill>
                        <a:latin typeface="Calibri"/>
                      </a:endParaRPr>
                    </a:p>
                  </a:txBody>
                  <a:tcPr marL="9525" marR="9525" marT="9524" marB="0" anchor="b"/>
                </a:tc>
              </a:tr>
              <a:tr h="344773">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latin typeface="Calibri"/>
                        </a:rPr>
                        <a:t>Ending Cash, December 31, 2013</a:t>
                      </a:r>
                    </a:p>
                    <a:p>
                      <a:pPr algn="l" fontAlgn="b"/>
                      <a:endParaRPr lang="en-US" sz="1100" b="0" i="0" u="none" strike="noStrike" dirty="0">
                        <a:solidFill>
                          <a:srgbClr val="000000"/>
                        </a:solidFill>
                        <a:latin typeface="Calibri"/>
                      </a:endParaRPr>
                    </a:p>
                  </a:txBody>
                  <a:tcPr marL="9525" marR="9525" marT="9524" marB="0" anchor="b"/>
                </a:tc>
                <a:tc>
                  <a:txBody>
                    <a:bodyPr/>
                    <a:lstStyle/>
                    <a:p>
                      <a:pPr algn="r" fontAlgn="b"/>
                      <a:r>
                        <a:rPr lang="en-US" sz="1100" b="0" i="0" u="none" strike="noStrike" dirty="0">
                          <a:solidFill>
                            <a:srgbClr val="000000"/>
                          </a:solidFill>
                          <a:latin typeface="Calibri"/>
                        </a:rPr>
                        <a:t>$37,604.09</a:t>
                      </a:r>
                    </a:p>
                  </a:txBody>
                  <a:tcPr marL="9525" marR="9525" marT="9524" marB="0" anchor="b"/>
                </a:tc>
                <a:tc>
                  <a:txBody>
                    <a:bodyPr/>
                    <a:lstStyle/>
                    <a:p>
                      <a:pPr algn="r" fontAlgn="b"/>
                      <a:r>
                        <a:rPr lang="en-US" sz="1100" b="0" i="0" u="none" strike="noStrike" dirty="0">
                          <a:solidFill>
                            <a:srgbClr val="000000"/>
                          </a:solidFill>
                          <a:latin typeface="Calibri"/>
                        </a:rPr>
                        <a:t>$50,000.00</a:t>
                      </a:r>
                    </a:p>
                  </a:txBody>
                  <a:tcPr marL="9525" marR="9525" marT="9524" marB="0" anchor="b"/>
                </a:tc>
                <a:tc>
                  <a:txBody>
                    <a:bodyPr/>
                    <a:lstStyle/>
                    <a:p>
                      <a:pPr algn="r" fontAlgn="b"/>
                      <a:r>
                        <a:rPr lang="en-US" sz="1100" b="0" i="0" u="none" strike="noStrike" dirty="0">
                          <a:solidFill>
                            <a:srgbClr val="000000"/>
                          </a:solidFill>
                          <a:latin typeface="Calibri"/>
                        </a:rPr>
                        <a:t>$87,604.09</a:t>
                      </a:r>
                    </a:p>
                  </a:txBody>
                  <a:tcPr marL="9525" marR="9525" marT="9524" marB="0" anchor="b"/>
                </a:tc>
              </a:tr>
              <a:tr h="365726">
                <a:tc>
                  <a:txBody>
                    <a:bodyPr/>
                    <a:lstStyle/>
                    <a:p>
                      <a:pPr algn="l" fontAlgn="b"/>
                      <a:endParaRPr lang="en-US" sz="1100" b="0" i="0" u="none" strike="noStrike" dirty="0">
                        <a:solidFill>
                          <a:srgbClr val="000000"/>
                        </a:solidFill>
                        <a:latin typeface="Calibri"/>
                      </a:endParaRPr>
                    </a:p>
                  </a:txBody>
                  <a:tcPr marL="9525" marR="9525" marT="9524" marB="0" anchor="b"/>
                </a:tc>
                <a:tc>
                  <a:txBody>
                    <a:bodyPr/>
                    <a:lstStyle/>
                    <a:p>
                      <a:pPr algn="r" fontAlgn="b"/>
                      <a:r>
                        <a:rPr lang="en-US" sz="1100" b="0" i="0" u="none" strike="noStrike" dirty="0">
                          <a:solidFill>
                            <a:srgbClr val="000000"/>
                          </a:solidFill>
                          <a:latin typeface="Calibri"/>
                        </a:rPr>
                        <a:t>37,604.09</a:t>
                      </a:r>
                    </a:p>
                  </a:txBody>
                  <a:tcPr marL="9525" marR="9525" marT="9524" marB="0" anchor="b"/>
                </a:tc>
                <a:tc>
                  <a:txBody>
                    <a:bodyPr/>
                    <a:lstStyle/>
                    <a:p>
                      <a:pPr algn="r" fontAlgn="b"/>
                      <a:r>
                        <a:rPr lang="en-US" sz="1100" b="1" i="0" u="none" strike="noStrike" dirty="0">
                          <a:solidFill>
                            <a:srgbClr val="000000"/>
                          </a:solidFill>
                          <a:latin typeface="Calibri"/>
                        </a:rPr>
                        <a:t>$87,604.09</a:t>
                      </a:r>
                    </a:p>
                  </a:txBody>
                  <a:tcPr marL="9525" marR="9525" marT="9524" marB="0" anchor="b"/>
                </a:tc>
                <a:tc>
                  <a:txBody>
                    <a:bodyPr/>
                    <a:lstStyle/>
                    <a:p>
                      <a:endParaRPr lang="en-US" sz="1800" dirty="0"/>
                    </a:p>
                  </a:txBody>
                  <a:tcPr marL="91438" marR="91438" marT="45716" marB="45716"/>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450" y="2092325"/>
            <a:ext cx="8229600" cy="1371600"/>
          </a:xfrm>
        </p:spPr>
        <p:txBody>
          <a:bodyPr/>
          <a:lstStyle/>
          <a:p>
            <a:pPr>
              <a:defRPr/>
            </a:pPr>
            <a:r>
              <a:rPr lang="en-CA" dirty="0" smtClean="0"/>
              <a:t>Operational Programs</a:t>
            </a:r>
            <a:endParaRPr lang="en-CA" dirty="0"/>
          </a:p>
        </p:txBody>
      </p:sp>
      <p:sp>
        <p:nvSpPr>
          <p:cNvPr id="4" name="Date Placeholder 3"/>
          <p:cNvSpPr>
            <a:spLocks noGrp="1"/>
          </p:cNvSpPr>
          <p:nvPr>
            <p:ph type="dt" sz="quarter" idx="10"/>
          </p:nvPr>
        </p:nvSpPr>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1"/>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dirty="0">
                <a:latin typeface="Arial" panose="020B0604020202020204" pitchFamily="34" charset="0"/>
              </a:rPr>
              <a:t>Slide </a:t>
            </a:r>
            <a:fld id="{38A3838F-C021-4F4E-8596-C0A88882803B}" type="slidenum">
              <a:rPr lang="en-US">
                <a:latin typeface="Arial" panose="020B0604020202020204" pitchFamily="34" charset="0"/>
              </a:rPr>
              <a:pPr eaLnBrk="1" hangingPunct="1"/>
              <a:t>7</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Ball Hockey</a:t>
            </a:r>
            <a:endParaRPr lang="en-US" dirty="0"/>
          </a:p>
        </p:txBody>
      </p:sp>
      <p:sp>
        <p:nvSpPr>
          <p:cNvPr id="3" name="Content Placeholder 2"/>
          <p:cNvSpPr>
            <a:spLocks noGrp="1"/>
          </p:cNvSpPr>
          <p:nvPr>
            <p:ph idx="1"/>
          </p:nvPr>
        </p:nvSpPr>
        <p:spPr/>
        <p:txBody>
          <a:bodyPr/>
          <a:lstStyle/>
          <a:p>
            <a:pPr>
              <a:defRPr/>
            </a:pPr>
            <a:r>
              <a:rPr lang="en-US" dirty="0" smtClean="0"/>
              <a:t>Spring and fall event</a:t>
            </a:r>
          </a:p>
          <a:p>
            <a:pPr>
              <a:defRPr/>
            </a:pPr>
            <a:r>
              <a:rPr lang="en-US" dirty="0" smtClean="0"/>
              <a:t>Constance Bay joined in 2011</a:t>
            </a:r>
          </a:p>
          <a:p>
            <a:pPr>
              <a:defRPr/>
            </a:pPr>
            <a:r>
              <a:rPr lang="en-US" dirty="0" smtClean="0"/>
              <a:t>Format well liked – similar to shinny</a:t>
            </a:r>
          </a:p>
          <a:p>
            <a:pPr>
              <a:defRPr/>
            </a:pPr>
            <a:r>
              <a:rPr lang="en-US" dirty="0" smtClean="0"/>
              <a:t>Could use a better playing surface</a:t>
            </a:r>
          </a:p>
          <a:p>
            <a:pPr>
              <a:defRPr/>
            </a:pPr>
            <a:r>
              <a:rPr lang="en-US" dirty="0" smtClean="0"/>
              <a:t>Opportunity to grow </a:t>
            </a:r>
          </a:p>
          <a:p>
            <a:pPr>
              <a:defRPr/>
            </a:pPr>
            <a:r>
              <a:rPr lang="en-US" dirty="0" smtClean="0"/>
              <a:t>Can help offset the revenue lost to soccer</a:t>
            </a:r>
          </a:p>
          <a:p>
            <a:pPr>
              <a:defRPr/>
            </a:pPr>
            <a:endParaRPr lang="en-US" dirty="0"/>
          </a:p>
        </p:txBody>
      </p:sp>
      <p:sp>
        <p:nvSpPr>
          <p:cNvPr id="4" name="Date Placeholder 3"/>
          <p:cNvSpPr>
            <a:spLocks noGrp="1"/>
          </p:cNvSpPr>
          <p:nvPr>
            <p:ph type="dt" sz="quarter" idx="10"/>
          </p:nvPr>
        </p:nvSpPr>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1"/>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dirty="0">
                <a:latin typeface="Arial" panose="020B0604020202020204" pitchFamily="34" charset="0"/>
              </a:rPr>
              <a:t>Slide </a:t>
            </a:r>
            <a:fld id="{6CDC4DB7-6BE3-4735-AE8D-72BA71376122}" type="slidenum">
              <a:rPr lang="en-US">
                <a:latin typeface="Arial" panose="020B0604020202020204" pitchFamily="34" charset="0"/>
              </a:rPr>
              <a:pPr eaLnBrk="1" hangingPunct="1"/>
              <a:t>8</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Outdoor Hockey</a:t>
            </a:r>
            <a:endParaRPr lang="en-CA" dirty="0"/>
          </a:p>
        </p:txBody>
      </p:sp>
      <p:sp>
        <p:nvSpPr>
          <p:cNvPr id="3" name="Content Placeholder 2"/>
          <p:cNvSpPr>
            <a:spLocks noGrp="1"/>
          </p:cNvSpPr>
          <p:nvPr>
            <p:ph idx="1"/>
          </p:nvPr>
        </p:nvSpPr>
        <p:spPr>
          <a:xfrm>
            <a:off x="138113" y="1981200"/>
            <a:ext cx="8229600" cy="4114800"/>
          </a:xfrm>
        </p:spPr>
        <p:txBody>
          <a:bodyPr/>
          <a:lstStyle/>
          <a:p>
            <a:pPr>
              <a:defRPr/>
            </a:pPr>
            <a:r>
              <a:rPr lang="en-US" sz="2400" dirty="0" smtClean="0"/>
              <a:t>30 kids</a:t>
            </a:r>
          </a:p>
          <a:p>
            <a:pPr>
              <a:defRPr/>
            </a:pPr>
            <a:r>
              <a:rPr lang="en-US" sz="2400" dirty="0" smtClean="0"/>
              <a:t>3 teams</a:t>
            </a:r>
          </a:p>
          <a:p>
            <a:pPr>
              <a:defRPr/>
            </a:pPr>
            <a:r>
              <a:rPr lang="en-US" sz="2400" dirty="0" smtClean="0"/>
              <a:t>5-7, 8-9 and 10-12 year olds </a:t>
            </a:r>
          </a:p>
          <a:p>
            <a:pPr>
              <a:defRPr/>
            </a:pPr>
            <a:r>
              <a:rPr lang="en-US" sz="2400" dirty="0" smtClean="0"/>
              <a:t>The coaches kept the kids involved and engaged even on the coldest evenings which were not missed</a:t>
            </a:r>
            <a:endParaRPr lang="en-CA" sz="2400" dirty="0" smtClean="0"/>
          </a:p>
          <a:p>
            <a:pPr>
              <a:defRPr/>
            </a:pPr>
            <a:r>
              <a:rPr lang="en-CA" sz="2400" dirty="0" smtClean="0"/>
              <a:t>Many thanks to Carole Merritt and Sarah Pierce for coordinating the outdoor hockey league</a:t>
            </a:r>
          </a:p>
          <a:p>
            <a:pPr>
              <a:defRPr/>
            </a:pPr>
            <a:r>
              <a:rPr lang="en-CA" sz="2400" dirty="0" smtClean="0"/>
              <a:t>They plan on having a BBQ and open shinny party to wrap things up</a:t>
            </a:r>
            <a:r>
              <a:rPr lang="en-CA" dirty="0" smtClean="0"/>
              <a:t/>
            </a:r>
            <a:br>
              <a:rPr lang="en-CA" dirty="0" smtClean="0"/>
            </a:br>
            <a:endParaRPr lang="en-CA" dirty="0"/>
          </a:p>
        </p:txBody>
      </p:sp>
      <p:sp>
        <p:nvSpPr>
          <p:cNvPr id="4" name="Date Placeholder 3"/>
          <p:cNvSpPr>
            <a:spLocks noGrp="1"/>
          </p:cNvSpPr>
          <p:nvPr>
            <p:ph type="dt" sz="quarter" idx="10"/>
          </p:nvPr>
        </p:nvSpPr>
        <p:spPr/>
        <p:txBody>
          <a:bodyPr/>
          <a:lstStyle/>
          <a:p>
            <a:pPr>
              <a:defRPr/>
            </a:pPr>
            <a:r>
              <a:rPr lang="en-US" dirty="0"/>
              <a:t>AGM </a:t>
            </a:r>
            <a:r>
              <a:rPr lang="en-US" dirty="0" smtClean="0"/>
              <a:t>February </a:t>
            </a:r>
            <a:r>
              <a:rPr lang="en-US" dirty="0"/>
              <a:t>26, 2014</a:t>
            </a:r>
          </a:p>
        </p:txBody>
      </p:sp>
      <p:sp>
        <p:nvSpPr>
          <p:cNvPr id="5" name="Slide Number Placeholder 4"/>
          <p:cNvSpPr>
            <a:spLocks noGrp="1"/>
          </p:cNvSpPr>
          <p:nvPr>
            <p:ph type="sldNum" sz="quarter" idx="11"/>
          </p:nvPr>
        </p:nvSpPr>
        <p:spPr/>
        <p:txBody>
          <a:bodyPr/>
          <a:lstStyle>
            <a:lvl1pPr eaLnBrk="0" hangingPunct="0">
              <a:defRPr>
                <a:solidFill>
                  <a:schemeClr val="tx1"/>
                </a:solidFill>
                <a:latin typeface="Tahoma" panose="020B0604030504040204" pitchFamily="34" charset="0"/>
                <a:cs typeface="Times New Roman" panose="02020603050405020304" pitchFamily="18" charset="0"/>
              </a:defRPr>
            </a:lvl1pPr>
            <a:lvl2pPr marL="742950" indent="-285750" eaLnBrk="0" hangingPunct="0">
              <a:defRPr>
                <a:solidFill>
                  <a:schemeClr val="tx1"/>
                </a:solidFill>
                <a:latin typeface="Tahoma" panose="020B0604030504040204" pitchFamily="34" charset="0"/>
                <a:cs typeface="Times New Roman" panose="02020603050405020304" pitchFamily="18" charset="0"/>
              </a:defRPr>
            </a:lvl2pPr>
            <a:lvl3pPr marL="1143000" indent="-228600" eaLnBrk="0" hangingPunct="0">
              <a:defRPr>
                <a:solidFill>
                  <a:schemeClr val="tx1"/>
                </a:solidFill>
                <a:latin typeface="Tahoma" panose="020B0604030504040204" pitchFamily="34" charset="0"/>
                <a:cs typeface="Times New Roman" panose="02020603050405020304" pitchFamily="18" charset="0"/>
              </a:defRPr>
            </a:lvl3pPr>
            <a:lvl4pPr marL="1600200" indent="-228600" eaLnBrk="0" hangingPunct="0">
              <a:defRPr>
                <a:solidFill>
                  <a:schemeClr val="tx1"/>
                </a:solidFill>
                <a:latin typeface="Tahoma" panose="020B0604030504040204" pitchFamily="34" charset="0"/>
                <a:cs typeface="Times New Roman" panose="02020603050405020304" pitchFamily="18" charset="0"/>
              </a:defRPr>
            </a:lvl4pPr>
            <a:lvl5pPr marL="2057400" indent="-228600" eaLnBrk="0" hangingPunct="0">
              <a:defRPr>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imes New Roman" panose="02020603050405020304" pitchFamily="18" charset="0"/>
              </a:defRPr>
            </a:lvl9pPr>
          </a:lstStyle>
          <a:p>
            <a:pPr eaLnBrk="1" hangingPunct="1"/>
            <a:r>
              <a:rPr lang="en-US" dirty="0">
                <a:latin typeface="Arial" panose="020B0604020202020204" pitchFamily="34" charset="0"/>
              </a:rPr>
              <a:t>Slide </a:t>
            </a:r>
            <a:fld id="{9DB300EF-6956-442C-B80C-661E67170177}" type="slidenum">
              <a:rPr lang="en-US">
                <a:latin typeface="Arial" panose="020B0604020202020204" pitchFamily="34" charset="0"/>
              </a:rPr>
              <a:pPr eaLnBrk="1" hangingPunct="1"/>
              <a:t>9</a:t>
            </a:fld>
            <a:endParaRPr lang="en-US" dirty="0">
              <a:latin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xtured">
  <a:themeElements>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Tahoma" pitchFamily="34"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Tahoma" pitchFamily="34" charset="0"/>
            <a:cs typeface="Times New Roman" pitchFamily="18"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themeOverride>
</file>

<file path=docProps/app.xml><?xml version="1.0" encoding="utf-8"?>
<Properties xmlns="http://schemas.openxmlformats.org/officeDocument/2006/extended-properties" xmlns:vt="http://schemas.openxmlformats.org/officeDocument/2006/docPropsVTypes">
  <Template>Textured</Template>
  <TotalTime>24109</TotalTime>
  <Words>1646</Words>
  <Application>Microsoft Office PowerPoint</Application>
  <PresentationFormat>On-screen Show (4:3)</PresentationFormat>
  <Paragraphs>272</Paragraphs>
  <Slides>21</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21</vt:i4>
      </vt:variant>
    </vt:vector>
  </HeadingPairs>
  <TitlesOfParts>
    <vt:vector size="28" baseType="lpstr">
      <vt:lpstr>Tahoma</vt:lpstr>
      <vt:lpstr>Times New Roman</vt:lpstr>
      <vt:lpstr>Arial</vt:lpstr>
      <vt:lpstr>Wingdings</vt:lpstr>
      <vt:lpstr>Calibri</vt:lpstr>
      <vt:lpstr>Textured</vt:lpstr>
      <vt:lpstr>Custom Design</vt:lpstr>
      <vt:lpstr>Dunrobin Community Association</vt:lpstr>
      <vt:lpstr>Agenda</vt:lpstr>
      <vt:lpstr>President’s Report</vt:lpstr>
      <vt:lpstr>President’s Report</vt:lpstr>
      <vt:lpstr>Treasurer Report</vt:lpstr>
      <vt:lpstr>PowerPoint Presentation</vt:lpstr>
      <vt:lpstr>Operational Programs</vt:lpstr>
      <vt:lpstr>Ball Hockey</vt:lpstr>
      <vt:lpstr>Outdoor Hockey</vt:lpstr>
      <vt:lpstr>Hockey</vt:lpstr>
      <vt:lpstr>West Carleton Softball Association</vt:lpstr>
      <vt:lpstr>Softball</vt:lpstr>
      <vt:lpstr>Softball</vt:lpstr>
      <vt:lpstr>Ice rink report</vt:lpstr>
      <vt:lpstr>Soccer for Kids With Special Needs</vt:lpstr>
      <vt:lpstr>Zumba and Yoga</vt:lpstr>
      <vt:lpstr>Canada Day</vt:lpstr>
      <vt:lpstr>Volunteers</vt:lpstr>
      <vt:lpstr>Nominations - Directors</vt:lpstr>
      <vt:lpstr>DCA Nomination and Reaffirmation of Officers</vt:lpstr>
      <vt:lpstr>DCA Nomination and Reaffirmation of Officers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Dunrobin Community Association</dc:title>
  <dc:creator>MARGOT</dc:creator>
  <cp:lastModifiedBy>Lori</cp:lastModifiedBy>
  <cp:revision>749</cp:revision>
  <dcterms:created xsi:type="dcterms:W3CDTF">2009-02-07T17:13:16Z</dcterms:created>
  <dcterms:modified xsi:type="dcterms:W3CDTF">2014-02-27T04:02:10Z</dcterms:modified>
</cp:coreProperties>
</file>